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80" r:id="rId3"/>
    <p:sldId id="276" r:id="rId4"/>
    <p:sldId id="275" r:id="rId5"/>
    <p:sldId id="257" r:id="rId6"/>
    <p:sldId id="261" r:id="rId7"/>
    <p:sldId id="262" r:id="rId8"/>
    <p:sldId id="263" r:id="rId9"/>
    <p:sldId id="271" r:id="rId10"/>
    <p:sldId id="274" r:id="rId11"/>
    <p:sldId id="270" r:id="rId12"/>
    <p:sldId id="279" r:id="rId13"/>
    <p:sldId id="272" r:id="rId14"/>
    <p:sldId id="273" r:id="rId15"/>
    <p:sldId id="269" r:id="rId16"/>
    <p:sldId id="267" r:id="rId17"/>
    <p:sldId id="268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8E60"/>
    <a:srgbClr val="436B69"/>
    <a:srgbClr val="546882"/>
    <a:srgbClr val="5D7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 autoAdjust="0"/>
    <p:restoredTop sz="34629" autoAdjust="0"/>
  </p:normalViewPr>
  <p:slideViewPr>
    <p:cSldViewPr snapToGrid="0">
      <p:cViewPr varScale="1">
        <p:scale>
          <a:sx n="31" d="100"/>
          <a:sy n="31" d="100"/>
        </p:scale>
        <p:origin x="2774" y="38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wen Edward" userId="26d82294b7fae28d" providerId="LiveId" clId="{30A05329-A605-4A5D-9908-A67A8F871180}"/>
    <pc:docChg chg="undo custSel addSld delSld modSld sldOrd">
      <pc:chgData name="Owen Edward" userId="26d82294b7fae28d" providerId="LiveId" clId="{30A05329-A605-4A5D-9908-A67A8F871180}" dt="2022-01-24T03:34:05.229" v="568"/>
      <pc:docMkLst>
        <pc:docMk/>
      </pc:docMkLst>
      <pc:sldChg chg="modSp mod">
        <pc:chgData name="Owen Edward" userId="26d82294b7fae28d" providerId="LiveId" clId="{30A05329-A605-4A5D-9908-A67A8F871180}" dt="2021-12-20T04:44:49.793" v="147" actId="20577"/>
        <pc:sldMkLst>
          <pc:docMk/>
          <pc:sldMk cId="1765506300" sldId="260"/>
        </pc:sldMkLst>
        <pc:spChg chg="mod">
          <ac:chgData name="Owen Edward" userId="26d82294b7fae28d" providerId="LiveId" clId="{30A05329-A605-4A5D-9908-A67A8F871180}" dt="2021-12-20T04:44:49.793" v="147" actId="20577"/>
          <ac:spMkLst>
            <pc:docMk/>
            <pc:sldMk cId="1765506300" sldId="260"/>
            <ac:spMk id="2" creationId="{EF821A12-D3B7-41E8-81D8-28ABEC078C2D}"/>
          </ac:spMkLst>
        </pc:spChg>
        <pc:spChg chg="mod">
          <ac:chgData name="Owen Edward" userId="26d82294b7fae28d" providerId="LiveId" clId="{30A05329-A605-4A5D-9908-A67A8F871180}" dt="2021-12-20T04:44:47.086" v="144" actId="21"/>
          <ac:spMkLst>
            <pc:docMk/>
            <pc:sldMk cId="1765506300" sldId="260"/>
            <ac:spMk id="3" creationId="{22F68860-AFF1-4583-AAB7-98C0AE1BE228}"/>
          </ac:spMkLst>
        </pc:spChg>
      </pc:sldChg>
      <pc:sldChg chg="modSp mod">
        <pc:chgData name="Owen Edward" userId="26d82294b7fae28d" providerId="LiveId" clId="{30A05329-A605-4A5D-9908-A67A8F871180}" dt="2022-01-24T03:30:45.583" v="538" actId="20577"/>
        <pc:sldMkLst>
          <pc:docMk/>
          <pc:sldMk cId="50972921" sldId="261"/>
        </pc:sldMkLst>
        <pc:spChg chg="mod">
          <ac:chgData name="Owen Edward" userId="26d82294b7fae28d" providerId="LiveId" clId="{30A05329-A605-4A5D-9908-A67A8F871180}" dt="2021-12-20T04:44:35.182" v="143" actId="20577"/>
          <ac:spMkLst>
            <pc:docMk/>
            <pc:sldMk cId="50972921" sldId="261"/>
            <ac:spMk id="2" creationId="{EF821A12-D3B7-41E8-81D8-28ABEC078C2D}"/>
          </ac:spMkLst>
        </pc:spChg>
        <pc:spChg chg="mod">
          <ac:chgData name="Owen Edward" userId="26d82294b7fae28d" providerId="LiveId" clId="{30A05329-A605-4A5D-9908-A67A8F871180}" dt="2022-01-24T03:30:45.583" v="538" actId="20577"/>
          <ac:spMkLst>
            <pc:docMk/>
            <pc:sldMk cId="50972921" sldId="261"/>
            <ac:spMk id="3" creationId="{22F68860-AFF1-4583-AAB7-98C0AE1BE228}"/>
          </ac:spMkLst>
        </pc:spChg>
      </pc:sldChg>
      <pc:sldChg chg="modSp add mod modNotesTx">
        <pc:chgData name="Owen Edward" userId="26d82294b7fae28d" providerId="LiveId" clId="{30A05329-A605-4A5D-9908-A67A8F871180}" dt="2022-01-24T03:34:05.229" v="568"/>
        <pc:sldMkLst>
          <pc:docMk/>
          <pc:sldMk cId="3025517285" sldId="262"/>
        </pc:sldMkLst>
        <pc:spChg chg="mod">
          <ac:chgData name="Owen Edward" userId="26d82294b7fae28d" providerId="LiveId" clId="{30A05329-A605-4A5D-9908-A67A8F871180}" dt="2021-12-20T04:43:25.083" v="138" actId="20577"/>
          <ac:spMkLst>
            <pc:docMk/>
            <pc:sldMk cId="3025517285" sldId="262"/>
            <ac:spMk id="2" creationId="{EF821A12-D3B7-41E8-81D8-28ABEC078C2D}"/>
          </ac:spMkLst>
        </pc:spChg>
        <pc:spChg chg="mod">
          <ac:chgData name="Owen Edward" userId="26d82294b7fae28d" providerId="LiveId" clId="{30A05329-A605-4A5D-9908-A67A8F871180}" dt="2022-01-24T03:34:00.215" v="564" actId="27636"/>
          <ac:spMkLst>
            <pc:docMk/>
            <pc:sldMk cId="3025517285" sldId="262"/>
            <ac:spMk id="3" creationId="{22F68860-AFF1-4583-AAB7-98C0AE1BE228}"/>
          </ac:spMkLst>
        </pc:spChg>
      </pc:sldChg>
      <pc:sldChg chg="modSp add mod">
        <pc:chgData name="Owen Edward" userId="26d82294b7fae28d" providerId="LiveId" clId="{30A05329-A605-4A5D-9908-A67A8F871180}" dt="2021-12-20T04:50:29.428" v="204" actId="20577"/>
        <pc:sldMkLst>
          <pc:docMk/>
          <pc:sldMk cId="3400717237" sldId="263"/>
        </pc:sldMkLst>
        <pc:spChg chg="mod">
          <ac:chgData name="Owen Edward" userId="26d82294b7fae28d" providerId="LiveId" clId="{30A05329-A605-4A5D-9908-A67A8F871180}" dt="2021-12-20T04:48:36.076" v="158" actId="20577"/>
          <ac:spMkLst>
            <pc:docMk/>
            <pc:sldMk cId="3400717237" sldId="263"/>
            <ac:spMk id="2" creationId="{EF821A12-D3B7-41E8-81D8-28ABEC078C2D}"/>
          </ac:spMkLst>
        </pc:spChg>
        <pc:spChg chg="mod">
          <ac:chgData name="Owen Edward" userId="26d82294b7fae28d" providerId="LiveId" clId="{30A05329-A605-4A5D-9908-A67A8F871180}" dt="2021-12-20T04:50:29.428" v="204" actId="20577"/>
          <ac:spMkLst>
            <pc:docMk/>
            <pc:sldMk cId="3400717237" sldId="263"/>
            <ac:spMk id="3" creationId="{22F68860-AFF1-4583-AAB7-98C0AE1BE228}"/>
          </ac:spMkLst>
        </pc:spChg>
      </pc:sldChg>
      <pc:sldChg chg="addSp delSp modSp add mod">
        <pc:chgData name="Owen Edward" userId="26d82294b7fae28d" providerId="LiveId" clId="{30A05329-A605-4A5D-9908-A67A8F871180}" dt="2021-12-20T04:55:10.457" v="348" actId="20577"/>
        <pc:sldMkLst>
          <pc:docMk/>
          <pc:sldMk cId="563326955" sldId="264"/>
        </pc:sldMkLst>
        <pc:spChg chg="mod">
          <ac:chgData name="Owen Edward" userId="26d82294b7fae28d" providerId="LiveId" clId="{30A05329-A605-4A5D-9908-A67A8F871180}" dt="2021-12-20T04:54:23.395" v="327" actId="20577"/>
          <ac:spMkLst>
            <pc:docMk/>
            <pc:sldMk cId="563326955" sldId="264"/>
            <ac:spMk id="2" creationId="{EF821A12-D3B7-41E8-81D8-28ABEC078C2D}"/>
          </ac:spMkLst>
        </pc:spChg>
        <pc:spChg chg="mod">
          <ac:chgData name="Owen Edward" userId="26d82294b7fae28d" providerId="LiveId" clId="{30A05329-A605-4A5D-9908-A67A8F871180}" dt="2021-12-20T04:55:10.457" v="348" actId="20577"/>
          <ac:spMkLst>
            <pc:docMk/>
            <pc:sldMk cId="563326955" sldId="264"/>
            <ac:spMk id="3" creationId="{22F68860-AFF1-4583-AAB7-98C0AE1BE228}"/>
          </ac:spMkLst>
        </pc:spChg>
        <pc:picChg chg="add del mod">
          <ac:chgData name="Owen Edward" userId="26d82294b7fae28d" providerId="LiveId" clId="{30A05329-A605-4A5D-9908-A67A8F871180}" dt="2021-12-20T04:54:50.467" v="340"/>
          <ac:picMkLst>
            <pc:docMk/>
            <pc:sldMk cId="563326955" sldId="264"/>
            <ac:picMk id="1026" creationId="{A9EA33C0-6492-41DC-A8CE-EC1359ABBE85}"/>
          </ac:picMkLst>
        </pc:picChg>
      </pc:sldChg>
      <pc:sldChg chg="new del ord">
        <pc:chgData name="Owen Edward" userId="26d82294b7fae28d" providerId="LiveId" clId="{30A05329-A605-4A5D-9908-A67A8F871180}" dt="2021-12-20T04:53:00.768" v="209" actId="680"/>
        <pc:sldMkLst>
          <pc:docMk/>
          <pc:sldMk cId="2610314601" sldId="264"/>
        </pc:sldMkLst>
      </pc:sldChg>
      <pc:sldChg chg="modSp add mod">
        <pc:chgData name="Owen Edward" userId="26d82294b7fae28d" providerId="LiveId" clId="{30A05329-A605-4A5D-9908-A67A8F871180}" dt="2021-12-20T06:48:57.115" v="526" actId="20577"/>
        <pc:sldMkLst>
          <pc:docMk/>
          <pc:sldMk cId="4067762309" sldId="265"/>
        </pc:sldMkLst>
        <pc:spChg chg="mod">
          <ac:chgData name="Owen Edward" userId="26d82294b7fae28d" providerId="LiveId" clId="{30A05329-A605-4A5D-9908-A67A8F871180}" dt="2021-12-20T06:48:57.115" v="526" actId="20577"/>
          <ac:spMkLst>
            <pc:docMk/>
            <pc:sldMk cId="4067762309" sldId="265"/>
            <ac:spMk id="3" creationId="{22F68860-AFF1-4583-AAB7-98C0AE1BE22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156C66-0748-4FA6-A21E-2FF5DF69F6A4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0CBBB-0E1B-43BF-A684-AB01368D9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31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おはようございます、今日</a:t>
            </a:r>
            <a:endParaRPr lang="en-US" altLang="ja-JP" dirty="0"/>
          </a:p>
          <a:p>
            <a:endParaRPr lang="en-US" dirty="0"/>
          </a:p>
          <a:p>
            <a:r>
              <a:rPr lang="ja-JP" altLang="en-US" dirty="0"/>
              <a:t>私たちの卒業制作を発表させていただきます。</a:t>
            </a:r>
            <a:endParaRPr lang="en-US" altLang="ja-JP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297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こちらは</a:t>
            </a:r>
            <a:r>
              <a:rPr lang="en-US" altLang="ja-JP" dirty="0" err="1"/>
              <a:t>Backtrader</a:t>
            </a:r>
            <a:r>
              <a:rPr lang="ja-JP" altLang="en-US" dirty="0"/>
              <a:t>だけで売買ルールをシムレイションする画面です。</a:t>
            </a:r>
            <a:endParaRPr lang="en-US" alt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6833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/>
          </a:p>
          <a:p>
            <a:r>
              <a:rPr lang="ja-JP" altLang="en-US" dirty="0"/>
              <a:t>投資世界の中に、一つの有名な売買ルールはゴールデンクロスです。</a:t>
            </a:r>
            <a:endParaRPr lang="en-US" altLang="ja-JP" dirty="0"/>
          </a:p>
          <a:p>
            <a:r>
              <a:rPr lang="ja-JP" altLang="en-US" b="0" i="0" dirty="0">
                <a:solidFill>
                  <a:srgbClr val="333333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長期の移動平均線を、短期の移動平均線が下から上につきぬけたときを、ゴールデンクロスと呼びます。</a:t>
            </a:r>
            <a:endParaRPr lang="en-US" altLang="ja-JP" b="0" i="0" dirty="0">
              <a:solidFill>
                <a:srgbClr val="333333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endParaRPr lang="en-US" altLang="ja-JP" b="0" i="0" dirty="0">
              <a:solidFill>
                <a:srgbClr val="333333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endParaRPr lang="en-US" alt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59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/>
          </a:p>
          <a:p>
            <a:r>
              <a:rPr lang="ja-JP" altLang="en-US" b="0" i="0" dirty="0">
                <a:solidFill>
                  <a:srgbClr val="333333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今回この有名なゴールデンクロスを</a:t>
            </a:r>
            <a:r>
              <a:rPr lang="en-US" altLang="ja-JP" b="0" i="0" dirty="0">
                <a:solidFill>
                  <a:srgbClr val="333333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ja-JP" altLang="en-US" b="0" i="0" dirty="0">
                <a:solidFill>
                  <a:srgbClr val="333333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ユーロ・アメリカドルのデータでバックテストしました。</a:t>
            </a:r>
            <a:endParaRPr lang="en-US" altLang="ja-JP" b="0" i="0" dirty="0">
              <a:solidFill>
                <a:srgbClr val="333333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 b="0" i="0" dirty="0">
                <a:solidFill>
                  <a:srgbClr val="333333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その</a:t>
            </a:r>
            <a:r>
              <a:rPr lang="en-US" altLang="ja-JP" b="0" i="0" dirty="0">
                <a:solidFill>
                  <a:srgbClr val="333333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13</a:t>
            </a:r>
            <a:r>
              <a:rPr lang="ja-JP" altLang="en-US" b="0" i="0" dirty="0">
                <a:solidFill>
                  <a:srgbClr val="333333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年かんのデータで、パフォーマンスがこんな感じです。</a:t>
            </a:r>
            <a:endParaRPr lang="en-US" altLang="ja-JP" b="0" i="0" dirty="0">
              <a:solidFill>
                <a:srgbClr val="333333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endParaRPr lang="en-US" alt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349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040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dirty="0"/>
              <a:t>収益性の高い</a:t>
            </a:r>
            <a:r>
              <a:rPr lang="ja-JP" altLang="en-US" dirty="0"/>
              <a:t>売買ルールを組み立てたら、次はこのリスク管理ツールで確認します。</a:t>
            </a:r>
            <a:endParaRPr lang="en-US" altLang="ja-JP" dirty="0"/>
          </a:p>
          <a:p>
            <a:r>
              <a:rPr lang="ja-JP" altLang="en-US" dirty="0"/>
              <a:t>ユーザーがリスク管理ツールから色々なことを学ぶことができます。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もし収益性の高い売買ルールを持っていたら、いつ買うかいつ売るかわかりますが、お金をどのぐらいかけるかはこれで決められますよ。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このリスク管理ツールは５つのパラメータがあります：</a:t>
            </a:r>
            <a:endParaRPr lang="en-US" altLang="ja-JP" dirty="0"/>
          </a:p>
          <a:p>
            <a:r>
              <a:rPr lang="ja-JP" altLang="en-US" dirty="0"/>
              <a:t>資本、取引数量、取引リスク</a:t>
            </a:r>
            <a:r>
              <a:rPr lang="en-US" altLang="ja-JP" dirty="0"/>
              <a:t>(RPT)</a:t>
            </a:r>
            <a:r>
              <a:rPr lang="ja-JP" altLang="en-US" dirty="0"/>
              <a:t>、損益率、勝率</a:t>
            </a:r>
            <a:br>
              <a:rPr lang="en-US" altLang="ja-JP" dirty="0"/>
            </a:br>
            <a:br>
              <a:rPr lang="en-US" altLang="ja-JP" dirty="0"/>
            </a:br>
            <a:r>
              <a:rPr lang="ja-JP" altLang="en-US" dirty="0"/>
              <a:t>一回の取引でもし負けたら、どのぐらいなくなるかは取引リスク。</a:t>
            </a:r>
            <a:endParaRPr lang="en-US" altLang="ja-JP" dirty="0"/>
          </a:p>
          <a:p>
            <a:r>
              <a:rPr lang="ja-JP" altLang="en-US" dirty="0"/>
              <a:t>例えば取引リスクを</a:t>
            </a:r>
            <a:r>
              <a:rPr lang="en-US" altLang="ja-JP" dirty="0"/>
              <a:t>1%</a:t>
            </a:r>
            <a:r>
              <a:rPr lang="ja-JP" altLang="en-US" dirty="0"/>
              <a:t>にしたら、</a:t>
            </a:r>
            <a:r>
              <a:rPr lang="en-US" altLang="ja-JP" dirty="0"/>
              <a:t>$100</a:t>
            </a:r>
            <a:r>
              <a:rPr lang="ja-JP" altLang="en-US" dirty="0"/>
              <a:t>があって、負けたら、</a:t>
            </a:r>
            <a:r>
              <a:rPr lang="en-US" altLang="ja-JP" dirty="0"/>
              <a:t>$1</a:t>
            </a:r>
            <a:r>
              <a:rPr lang="ja-JP" altLang="en-US" dirty="0"/>
              <a:t>がなくなる。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損益率は損と利益の割合になります。</a:t>
            </a:r>
            <a:endParaRPr lang="en-US" altLang="ja-JP" dirty="0"/>
          </a:p>
          <a:p>
            <a:r>
              <a:rPr lang="ja-JP" altLang="en-US" dirty="0"/>
              <a:t>例えば取引リスクを前の同じく１％にセットし、損益率を２：１に設定する場合、負けたら</a:t>
            </a:r>
            <a:r>
              <a:rPr lang="en-US" altLang="ja-JP" dirty="0"/>
              <a:t>$</a:t>
            </a:r>
            <a:r>
              <a:rPr lang="ja-JP" altLang="en-US" dirty="0"/>
              <a:t>１がなくなります。逆に、勝ったら</a:t>
            </a:r>
            <a:r>
              <a:rPr lang="en-US" altLang="ja-JP" dirty="0"/>
              <a:t>$</a:t>
            </a:r>
            <a:r>
              <a:rPr lang="ja-JP" altLang="en-US" dirty="0"/>
              <a:t>２がもらえます。</a:t>
            </a:r>
            <a:endParaRPr lang="en-US" altLang="ja-JP" dirty="0"/>
          </a:p>
          <a:p>
            <a:endParaRPr lang="en-US" altLang="ja-JP" dirty="0"/>
          </a:p>
          <a:p>
            <a:pPr algn="l"/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ゴールデンクロス例にしましょう。</a:t>
            </a:r>
            <a:endParaRPr lang="en-US" altLang="ja-JP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さっきのパフォーマンスによると、</a:t>
            </a:r>
            <a:r>
              <a:rPr lang="en-US" altLang="ja-JP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23.8%</a:t>
            </a:r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の勝率をして、損益率が</a:t>
            </a:r>
            <a:r>
              <a:rPr lang="en-US" altLang="ja-JP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4:1</a:t>
            </a:r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。</a:t>
            </a:r>
            <a:endParaRPr lang="en-US" altLang="ja-JP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取引リスクが</a:t>
            </a:r>
            <a:r>
              <a:rPr lang="en-US" altLang="ja-JP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1%</a:t>
            </a:r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にしたら、こんなパフォーマンスの可能性が出るんです。</a:t>
            </a:r>
            <a:endParaRPr lang="en-US" altLang="ja-JP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algn="l"/>
            <a:endParaRPr lang="en-US" altLang="ja-JP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ですが、もしユーザーは取引リスクが</a:t>
            </a:r>
            <a:r>
              <a:rPr lang="en-US" altLang="ja-JP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15%</a:t>
            </a:r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にしたら、ほぼの資本が落ちそうです。</a:t>
            </a:r>
            <a:endParaRPr lang="en-US" altLang="ja-JP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このゴールデンクロスが丈夫そうな売買ルールですが、取引リスクが高すぎて、最後に損になった。</a:t>
            </a:r>
            <a:endParaRPr lang="en-US" altLang="ja-JP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algn="l"/>
            <a:endParaRPr lang="en-US" altLang="ja-JP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売買ルールのパフォーマンスが高ければ、取引リスクも高くつけてもいい。</a:t>
            </a:r>
            <a:endParaRPr lang="en-US" altLang="ja-JP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つまり、このリスク管理ツールは売買ルールのどのぐらいをかけていいのかを計算します。</a:t>
            </a:r>
            <a:endParaRPr lang="en-US" altLang="ja-JP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algn="l"/>
            <a:endParaRPr lang="ja-JP" altLang="en-US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b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</a:br>
            <a:endParaRPr lang="ja-JP" altLang="en-US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br>
              <a:rPr lang="ja-JP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</a:br>
            <a:r>
              <a:rPr lang="en-US" altLang="ja-JP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025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buFont typeface="+mj-lt"/>
              <a:buAutoNum type="arabicPeriod"/>
            </a:pPr>
            <a:r>
              <a:rPr lang="en-US" altLang="ja-JP" b="0" dirty="0">
                <a:effectLst/>
                <a:latin typeface="inherit"/>
              </a:rPr>
              <a:t>Yahoo</a:t>
            </a:r>
            <a:r>
              <a:rPr lang="ja-JP" altLang="en-US" b="0" dirty="0">
                <a:effectLst/>
                <a:latin typeface="inherit"/>
              </a:rPr>
              <a:t>市場から、通貨の資料を取って</a:t>
            </a:r>
            <a:r>
              <a:rPr lang="en-US" altLang="ja-JP" b="0" dirty="0">
                <a:effectLst/>
                <a:latin typeface="inherit"/>
              </a:rPr>
              <a:t>python</a:t>
            </a:r>
            <a:r>
              <a:rPr lang="ja-JP" altLang="en-US" b="0" dirty="0">
                <a:effectLst/>
                <a:latin typeface="inherit"/>
              </a:rPr>
              <a:t>で編成してウェブ上に表示します。</a:t>
            </a:r>
          </a:p>
          <a:p>
            <a:b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940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>
              <a:buFont typeface="+mj-lt"/>
              <a:buNone/>
            </a:pPr>
            <a:r>
              <a:rPr lang="ja-JP" altLang="en-US" b="0" i="0" dirty="0">
                <a:solidFill>
                  <a:srgbClr val="000000"/>
                </a:solidFill>
                <a:effectLst/>
                <a:latin typeface="inherit"/>
              </a:rPr>
              <a:t>システムを使う時は参考になれるようにテーブルを編成します。</a:t>
            </a:r>
          </a:p>
          <a:p>
            <a:br>
              <a:rPr lang="ja-JP" altLang="en-US" b="0" i="0" dirty="0">
                <a:solidFill>
                  <a:srgbClr val="000000"/>
                </a:solidFill>
                <a:effectLst/>
                <a:latin typeface="inherit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756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buFont typeface="+mj-lt"/>
              <a:buNone/>
            </a:pPr>
            <a:r>
              <a:rPr lang="ja-JP" altLang="en-US" b="0" dirty="0">
                <a:effectLst/>
                <a:latin typeface="inherit"/>
              </a:rPr>
              <a:t>最後はこんな感じになります。もし</a:t>
            </a:r>
            <a:r>
              <a:rPr lang="en-US" altLang="ja-JP" b="0" dirty="0">
                <a:effectLst/>
                <a:latin typeface="inherit"/>
              </a:rPr>
              <a:t>yahoo</a:t>
            </a:r>
            <a:r>
              <a:rPr lang="ja-JP" altLang="en-US" b="0" dirty="0">
                <a:effectLst/>
                <a:latin typeface="inherit"/>
              </a:rPr>
              <a:t>通貨を参考にしたい時は直接に確認できる </a:t>
            </a:r>
            <a:r>
              <a:rPr lang="en-US" altLang="ja-JP" b="0" dirty="0">
                <a:effectLst/>
                <a:latin typeface="inherit"/>
              </a:rPr>
              <a:t>(edited)</a:t>
            </a:r>
          </a:p>
          <a:p>
            <a:b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642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529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7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dirty="0"/>
              <a:t>ゴジラは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バックトレーダー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というパイソン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ライブラリ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ーを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ウエブ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に実行するシステムです。 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Backtrader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は株や</a:t>
            </a: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fx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などの取引のバックテストをするライブラリです。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256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/>
          </a:p>
          <a:p>
            <a:r>
              <a:rPr lang="ja-JP" altLang="en-US" dirty="0"/>
              <a:t>使ってる言語やフレームワークはこちらです。</a:t>
            </a:r>
            <a:endParaRPr lang="en-US" alt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91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ゴジラのメイン機能は４つあります。</a:t>
            </a:r>
            <a:endParaRPr lang="en-US" altLang="ja-JP" dirty="0"/>
          </a:p>
          <a:p>
            <a:r>
              <a:rPr lang="ja-JP" altLang="en-US" dirty="0"/>
              <a:t>ログインシステム、バックテスト機能、リスク管理機能　と　価格クリーナー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8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投資をするとき、お金を稼ぎたいでしょう。その投資からお金を稼ぐ方法はいろいろあります。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lvl="1"/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 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収益の種類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 の１つ目は 配当（</a:t>
            </a: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Dividends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）。 株を買って、毎年お金をもらえる</a:t>
            </a:r>
            <a:r>
              <a:rPr lang="ja-JP" altLang="en-US" dirty="0">
                <a:solidFill>
                  <a:srgbClr val="DCDDDE"/>
                </a:solidFill>
                <a:latin typeface="Whitney"/>
              </a:rPr>
              <a:t>ことです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。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lvl="1"/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lvl="1"/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lvl="1"/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２つめは資本利得 </a:t>
            </a: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(Capital Gains)</a:t>
            </a:r>
          </a:p>
          <a:p>
            <a:pPr marL="457200" lvl="1" indent="0">
              <a:buNone/>
            </a:pP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　株を １０００円に買って、１５００円に売る。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457200" lvl="1" indent="0">
              <a:buNone/>
            </a:pP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私たちは</a:t>
            </a:r>
            <a:r>
              <a:rPr lang="en-US" altLang="ja-JP" b="1" i="0" dirty="0">
                <a:solidFill>
                  <a:srgbClr val="DCDDDE"/>
                </a:solidFill>
                <a:effectLst/>
                <a:latin typeface="Whitney"/>
              </a:rPr>
              <a:t>2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つ目の方法をバックテスト</a:t>
            </a:r>
            <a:r>
              <a:rPr lang="ja-JP" altLang="en-US" b="1" dirty="0">
                <a:solidFill>
                  <a:srgbClr val="DCDDDE"/>
                </a:solidFill>
                <a:latin typeface="Whitney"/>
              </a:rPr>
              <a:t>します</a:t>
            </a:r>
            <a:r>
              <a:rPr lang="ja-JP" altLang="en-US" dirty="0"/>
              <a:t> </a:t>
            </a:r>
            <a:endParaRPr lang="en-US" altLang="ja-JP" dirty="0"/>
          </a:p>
          <a:p>
            <a:r>
              <a:rPr lang="en-US" altLang="ja-JP" dirty="0"/>
              <a:t>2</a:t>
            </a:r>
            <a:r>
              <a:rPr lang="ja-JP" altLang="en-US" dirty="0"/>
              <a:t>つ目の方法をやりたい場合、未来の値段を予想しないといけません。その「予測」は</a:t>
            </a:r>
            <a:r>
              <a:rPr lang="en-US" altLang="ja-JP" dirty="0"/>
              <a:t>2</a:t>
            </a:r>
            <a:r>
              <a:rPr lang="ja-JP" altLang="en-US" dirty="0"/>
              <a:t>つの種類に分かれています。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55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  <a:br>
              <a:rPr lang="en-US" dirty="0"/>
            </a:br>
            <a:endParaRPr lang="en-US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indent="0">
              <a:buNone/>
            </a:pP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1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つ目は 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ファンダメンタル 分析</a:t>
            </a: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(Fundamental Analysis) </a:t>
            </a:r>
          </a:p>
          <a:p>
            <a:pPr marL="0" indent="0">
              <a:buNone/>
            </a:pP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「相場の大きな方向性を掴むために景気動向、</a:t>
            </a: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kinyuuseisaku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、</a:t>
            </a: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zaiseiseisaku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などの変化が市場全体にどのような影響 を及ぼすのかを分析するものです。」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	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つまり、新聞を読んだり、会社の動向や内部状況を分析したりするなどということです。</a:t>
            </a:r>
            <a:endParaRPr lang="en-US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indent="0">
              <a:buNone/>
            </a:pPr>
            <a:br>
              <a:rPr lang="ja-JP" altLang="en-US" dirty="0"/>
            </a:br>
            <a:endParaRPr lang="en-US" altLang="ja-JP" dirty="0"/>
          </a:p>
          <a:p>
            <a:pPr marL="0" indent="0">
              <a:buNone/>
            </a:pP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2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つ目 は 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テクニカル 分析</a:t>
            </a: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(Technical Analysis) </a:t>
            </a:r>
          </a:p>
          <a:p>
            <a:pPr marL="0" indent="0">
              <a:buNone/>
            </a:pP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「テクニカル分析とはずばり、過去の値動きをチャートで表して、そこからトレンドやパターンなどを</a:t>
            </a: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haaku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し、今後の株価や</a:t>
            </a: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kawase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動向などを予想するものです。」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	</a:t>
            </a:r>
            <a:r>
              <a:rPr lang="ja-JP" altLang="en-US" dirty="0"/>
              <a:t>つまり、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価格データだけで分析することです。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indent="0">
              <a:buNone/>
            </a:pP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74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i="0" dirty="0">
                <a:solidFill>
                  <a:srgbClr val="DCDDDE"/>
                </a:solidFill>
                <a:effectLst/>
                <a:latin typeface="Whitney"/>
              </a:rPr>
              <a:t>つまり、バックテストは</a:t>
            </a:r>
            <a:r>
              <a:rPr lang="ja-JP" altLang="en-US" sz="1200" b="1" i="0" dirty="0">
                <a:solidFill>
                  <a:srgbClr val="DCDDDE"/>
                </a:solidFill>
                <a:effectLst/>
                <a:latin typeface="Whitney"/>
              </a:rPr>
              <a:t>テクニカル分析</a:t>
            </a:r>
            <a:r>
              <a:rPr lang="ja-JP" altLang="en-US" sz="1200" i="0" dirty="0">
                <a:solidFill>
                  <a:srgbClr val="DCDDDE"/>
                </a:solidFill>
                <a:effectLst/>
                <a:latin typeface="Whitney"/>
              </a:rPr>
              <a:t>を利用している売買ルールの</a:t>
            </a:r>
            <a:r>
              <a:rPr lang="ja-JP" altLang="en-US" sz="1200" b="1" i="0" dirty="0">
                <a:solidFill>
                  <a:srgbClr val="DCDDDE"/>
                </a:solidFill>
                <a:effectLst/>
                <a:latin typeface="Whitney"/>
              </a:rPr>
              <a:t>有効性を検証</a:t>
            </a:r>
            <a:r>
              <a:rPr lang="ja-JP" altLang="en-US" sz="1200" i="0" dirty="0">
                <a:solidFill>
                  <a:srgbClr val="DCDDDE"/>
                </a:solidFill>
                <a:effectLst/>
                <a:latin typeface="Whitney"/>
              </a:rPr>
              <a:t>する際に、</a:t>
            </a:r>
            <a:r>
              <a:rPr lang="ja-JP" altLang="en-US" sz="1200" b="1" i="0" dirty="0">
                <a:solidFill>
                  <a:srgbClr val="DCDDDE"/>
                </a:solidFill>
                <a:effectLst/>
                <a:latin typeface="Whitney"/>
              </a:rPr>
              <a:t>過去のデータ</a:t>
            </a:r>
            <a:r>
              <a:rPr lang="ja-JP" altLang="en-US" sz="1200" i="0" dirty="0">
                <a:solidFill>
                  <a:srgbClr val="DCDDDE"/>
                </a:solidFill>
                <a:effectLst/>
                <a:latin typeface="Whitney"/>
              </a:rPr>
              <a:t>を用いて、一定期間にどの</a:t>
            </a:r>
            <a:r>
              <a:rPr lang="ja-JP" altLang="en-US" sz="1200" b="1" i="0" dirty="0">
                <a:solidFill>
                  <a:srgbClr val="DCDDDE"/>
                </a:solidFill>
                <a:effectLst/>
                <a:latin typeface="Whitney"/>
              </a:rPr>
              <a:t>程度のパフォーマンスが得られたか</a:t>
            </a:r>
            <a:r>
              <a:rPr lang="ja-JP" altLang="en-US" sz="1200" i="0" dirty="0">
                <a:solidFill>
                  <a:srgbClr val="DCDDDE"/>
                </a:solidFill>
                <a:effectLst/>
                <a:latin typeface="Whitney"/>
              </a:rPr>
              <a:t>をシ</a:t>
            </a:r>
            <a:r>
              <a:rPr lang="ja-JP" altLang="en-US" sz="1200" b="1" i="0" dirty="0">
                <a:solidFill>
                  <a:srgbClr val="DCDDDE"/>
                </a:solidFill>
                <a:effectLst/>
                <a:latin typeface="Whitney"/>
              </a:rPr>
              <a:t>ミュレーション</a:t>
            </a:r>
            <a:r>
              <a:rPr lang="ja-JP" altLang="en-US" sz="1200" i="0" dirty="0">
                <a:solidFill>
                  <a:srgbClr val="DCDDDE"/>
                </a:solidFill>
                <a:effectLst/>
                <a:latin typeface="Whitney"/>
              </a:rPr>
              <a:t>することです。</a:t>
            </a:r>
            <a:endParaRPr lang="en-US" altLang="ja-JP" sz="1200" i="0" dirty="0">
              <a:solidFill>
                <a:srgbClr val="DCDDDE"/>
              </a:solidFill>
              <a:effectLst/>
              <a:latin typeface="Whitney"/>
            </a:endParaRPr>
          </a:p>
          <a:p>
            <a:r>
              <a:rPr lang="ja-JP" altLang="en-US" dirty="0"/>
              <a:t> 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バックテストはもともとぺんと紙でやるから、それを</a:t>
            </a:r>
            <a:r>
              <a:rPr lang="en-US" altLang="ja-JP" dirty="0"/>
              <a:t>10</a:t>
            </a:r>
            <a:r>
              <a:rPr lang="ja-JP" altLang="en-US" dirty="0"/>
              <a:t>年間のデータをバックテストしたかったら、きっと大変です。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6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現在、ゴジラのバックテスト機能が</a:t>
            </a:r>
            <a:r>
              <a:rPr lang="en-US" altLang="ja-JP" dirty="0"/>
              <a:t>70%</a:t>
            </a:r>
            <a:r>
              <a:rPr lang="ja-JP" altLang="en-US" dirty="0"/>
              <a:t>が完成しました。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0CBBB-0E1B-43BF-A684-AB01368D982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77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07AF9-9F9F-48DF-B6F4-957F3CF47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0262F-6337-4827-8BEA-A721B03A17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EB780-2B47-4F65-ACC9-C149162FB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F21A4-9D15-493C-9C8D-79BCF60A2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7F68C-0020-4F18-B685-CC4DBF00F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096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A133E-F661-44C1-BFE7-CC00BDD71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1F211F-8F51-4675-B411-FFA354673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48932-1F96-43F4-A842-891509C8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8571F-71E9-465B-B179-C99101739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EAD4D-B6DD-4DCE-93D9-AF74ED4B7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26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0167E-E6A9-4C5B-891A-B2ECB2C536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1E1973-80FC-4D05-8245-3F7A4BEE3E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897A5-5817-42F2-8BED-DE188816E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9E394-54E4-467C-9D80-2B0DF3136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C78AF-23D0-4C77-98C0-F24FC245B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306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62A54-D919-4067-B137-2DAC9401D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B6829-D40F-4F86-9E49-77AEBCA85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0D433-D0B3-4BE9-BD5D-5B14FD188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6F84F-D8DE-46E4-A930-FA462F3B2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7DCC5-8CED-4D7B-9976-4254B863F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1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77C2-7926-4829-8A06-517FBAB34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5C4818-E4AD-47D7-AD4A-8DD5DA673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01184-CBA6-45A4-9F68-AC191BE30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9C0B9-B787-4D87-91D2-87FC98361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FFBC5-01F1-4D40-AC85-F8F8E18DB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551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2BD05-5BE6-4A3D-97F3-F3130D4F1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9AA47-585C-44E4-8C43-068E97D859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ECE254-8AC0-4CDD-BC9A-6EAD429F2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73168-8355-48C2-A360-52DCD4344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7A13B-906B-4A46-A88B-A832F4F6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F614F-F0E2-400D-AA50-2198A37FF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212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CF75-146A-4217-98F4-CDC7295B9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2964F9-449F-4B08-8798-02008794C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26043-27FB-46F9-A59E-BDCB93739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7BFE8D-021B-415F-8CD1-C8DEDFB3C0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034FD-A9FD-4899-8E32-089F3C8E85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CC6005-691A-4FE6-B11A-50C065915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069781-CBBF-4D1C-A1F3-1EA520AD7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BAD767-A1D8-487D-96E3-1BCC0C907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728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0FB92-3AD0-4BC9-AE81-856C4A60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FC8F8-3051-4383-A63A-9817C52F5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F6450-20B3-4541-8BB5-8855E293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E1CC1-28FA-40C9-9986-8D9AD82AF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16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92601E-4F85-445A-A2C6-C042C974C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70C094-FF04-49EA-93C3-122B86836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0DD76-3D1B-4968-A8F8-3560E21D7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19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7531-18F2-4B1F-A010-46AB1003B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F8DAB-6652-4E59-838F-D9649D335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13C709-62F7-48F4-AC11-64391001A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DC69D6-21FC-43AA-9C17-969BBD0A3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ACE517-9AA0-43B2-B9CD-36112197F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B1290-92AC-4EDA-90B6-AA1BEC4E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069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DD0C2-359A-4931-A865-66779735C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2DBC97-AC66-4A94-AF05-6662B10B38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44FB3B-0F5A-472A-B90A-D271A962AB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F34DDB-F720-48A0-8C9A-6E25429DA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9D4D49-BF28-45C1-88E5-98FD5EABD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B506A-CD7A-4ACB-9D4F-298078C5E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219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9CAD69-44DF-4F84-8A02-97DB25D83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06637-4474-48E2-B42C-4A6B5F014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237ED-562D-4012-9A67-FE23A1622C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89482-B7E5-48FD-9B6A-531354288450}" type="datetimeFigureOut">
              <a:rPr lang="en-US" smtClean="0"/>
              <a:t>22/01/26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232C5-8472-4274-A261-D33E68E822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4169A-BD9B-42BE-8561-BA05506CF6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0B219-5538-4988-924B-E912DECC5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5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5A772-0C03-47A2-B5A6-5F1A98E797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 sz="8000" b="1" dirty="0">
                <a:solidFill>
                  <a:schemeClr val="bg1"/>
                </a:solidFill>
                <a:latin typeface="+mn-ea"/>
                <a:ea typeface="+mn-ea"/>
              </a:rPr>
              <a:t>ゴジラ</a:t>
            </a:r>
            <a:endParaRPr lang="en-US" sz="80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7C4B71-0200-4738-82C5-E890EE5319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FX </a:t>
            </a:r>
            <a:r>
              <a:rPr lang="ja-JP" altLang="en-US" b="0" i="0" u="none" strike="noStrike" dirty="0">
                <a:solidFill>
                  <a:schemeClr val="bg1"/>
                </a:solidFill>
                <a:effectLst/>
                <a:ea typeface="ＭＳ Ｐゴシック" panose="020B0600070205080204" pitchFamily="34" charset="-128"/>
              </a:rPr>
              <a:t>の </a:t>
            </a:r>
            <a:r>
              <a:rPr lang="en-US" altLang="ja-JP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Backtest</a:t>
            </a:r>
            <a:r>
              <a:rPr lang="ja-JP" altLang="en-US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​ </a:t>
            </a:r>
            <a:r>
              <a:rPr lang="ja-JP" altLang="en-US" b="0" i="0" u="none" strike="noStrike" dirty="0">
                <a:solidFill>
                  <a:schemeClr val="bg1"/>
                </a:solidFill>
                <a:effectLst/>
                <a:ea typeface="ＭＳ Ｐゴシック" panose="020B0600070205080204" pitchFamily="34" charset="-128"/>
              </a:rPr>
              <a:t>シミュレーション</a:t>
            </a:r>
            <a:r>
              <a:rPr lang="ja-JP" altLang="en-US" b="0" i="0" dirty="0">
                <a:solidFill>
                  <a:schemeClr val="bg1"/>
                </a:solidFill>
                <a:effectLst/>
                <a:latin typeface="ＭＳ Ｐゴシック" panose="020B0600070205080204" pitchFamily="34" charset="-128"/>
                <a:ea typeface="ＭＳ Ｐゴシック" panose="020B0600070205080204" pitchFamily="34" charset="-128"/>
              </a:rPr>
              <a:t>​ </a:t>
            </a:r>
            <a:r>
              <a:rPr lang="ja-JP" altLang="en-US" b="0" i="0" u="none" strike="noStrike" dirty="0">
                <a:solidFill>
                  <a:schemeClr val="bg1"/>
                </a:solidFill>
                <a:effectLst/>
                <a:ea typeface="ＭＳ Ｐゴシック" panose="020B0600070205080204" pitchFamily="34" charset="-128"/>
              </a:rPr>
              <a:t>システム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563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Backtrader</a:t>
            </a:r>
            <a:r>
              <a:rPr lang="ja-JP" altLang="en-US" b="1" dirty="0">
                <a:solidFill>
                  <a:schemeClr val="bg1"/>
                </a:solidFill>
              </a:rPr>
              <a:t>のみ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AutoShape 2" descr="Animated GIF">
            <a:extLst>
              <a:ext uri="{FF2B5EF4-FFF2-40B4-BE49-F238E27FC236}">
                <a16:creationId xmlns:a16="http://schemas.microsoft.com/office/drawing/2014/main" id="{57469DF7-BEEB-41C0-B741-3A21999E64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2" name="Picture 4" descr="Animated GIF">
            <a:extLst>
              <a:ext uri="{FF2B5EF4-FFF2-40B4-BE49-F238E27FC236}">
                <a16:creationId xmlns:a16="http://schemas.microsoft.com/office/drawing/2014/main" id="{71BA08D1-420C-48E8-900D-91AB65703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86" y="1509667"/>
            <a:ext cx="6758192" cy="380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509722B-6A17-42B1-B30D-26A80426E7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0325" y="2835230"/>
            <a:ext cx="8801548" cy="38718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0DB129-846E-429B-A7A3-3FF078343E1C}"/>
              </a:ext>
            </a:extLst>
          </p:cNvPr>
          <p:cNvSpPr txBox="1"/>
          <p:nvPr/>
        </p:nvSpPr>
        <p:spPr>
          <a:xfrm>
            <a:off x="7229139" y="1939793"/>
            <a:ext cx="4756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solidFill>
                <a:schemeClr val="bg1"/>
              </a:solidFill>
            </a:endParaRPr>
          </a:p>
          <a:p>
            <a:r>
              <a:rPr lang="ja-JP" altLang="en-US" b="1" dirty="0">
                <a:solidFill>
                  <a:schemeClr val="bg1"/>
                </a:solidFill>
              </a:rPr>
              <a:t>全ての取引履歴が見えます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411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4F53BAD-658D-423A-AF54-40E154F432B6}"/>
              </a:ext>
            </a:extLst>
          </p:cNvPr>
          <p:cNvSpPr/>
          <p:nvPr/>
        </p:nvSpPr>
        <p:spPr>
          <a:xfrm>
            <a:off x="753032" y="4184550"/>
            <a:ext cx="2819285" cy="216853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+mn-ea"/>
                <a:ea typeface="+mn-ea"/>
              </a:rPr>
              <a:t>ゴールデン クロス</a:t>
            </a:r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1028" name="Picture 4" descr="Golden Cross vs. Death Cross: What&amp;#39;s the Difference?">
            <a:extLst>
              <a:ext uri="{FF2B5EF4-FFF2-40B4-BE49-F238E27FC236}">
                <a16:creationId xmlns:a16="http://schemas.microsoft.com/office/drawing/2014/main" id="{6C36EC42-6CCB-43A7-9899-539C857CFEF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537" y="1690688"/>
            <a:ext cx="7530583" cy="480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6A057E-22BD-4A17-A473-D6DF1B070830}"/>
              </a:ext>
            </a:extLst>
          </p:cNvPr>
          <p:cNvSpPr txBox="1"/>
          <p:nvPr/>
        </p:nvSpPr>
        <p:spPr>
          <a:xfrm>
            <a:off x="603208" y="4268328"/>
            <a:ext cx="311893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移動平均</a:t>
            </a:r>
            <a:r>
              <a:rPr lang="en-US" altLang="ja-JP" sz="2800" b="1" dirty="0">
                <a:solidFill>
                  <a:srgbClr val="FFC000"/>
                </a:solidFill>
              </a:rPr>
              <a:t>50</a:t>
            </a:r>
            <a:r>
              <a:rPr lang="ja-JP" altLang="en-US" sz="2800" b="1" dirty="0">
                <a:solidFill>
                  <a:schemeClr val="bg1"/>
                </a:solidFill>
              </a:rPr>
              <a:t>日間　</a:t>
            </a:r>
            <a:br>
              <a:rPr lang="en-US" altLang="ja-JP" sz="2800" b="1" dirty="0">
                <a:solidFill>
                  <a:schemeClr val="bg1"/>
                </a:solidFill>
              </a:rPr>
            </a:br>
            <a:r>
              <a:rPr lang="ja-JP" altLang="en-US" sz="6000" b="1" dirty="0">
                <a:solidFill>
                  <a:schemeClr val="bg1"/>
                </a:solidFill>
              </a:rPr>
              <a:t>＞</a:t>
            </a:r>
            <a:r>
              <a:rPr lang="ja-JP" altLang="en-US" sz="2800" b="1" dirty="0">
                <a:solidFill>
                  <a:schemeClr val="bg1"/>
                </a:solidFill>
              </a:rPr>
              <a:t>　</a:t>
            </a:r>
          </a:p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移動平均</a:t>
            </a:r>
            <a:r>
              <a:rPr lang="en-US" altLang="ja-JP" sz="2800" b="1" dirty="0">
                <a:solidFill>
                  <a:srgbClr val="FFC000"/>
                </a:solidFill>
              </a:rPr>
              <a:t>200</a:t>
            </a:r>
            <a:r>
              <a:rPr lang="ja-JP" altLang="en-US" sz="2800" b="1" dirty="0">
                <a:solidFill>
                  <a:schemeClr val="bg1"/>
                </a:solidFill>
              </a:rPr>
              <a:t>日間　</a:t>
            </a:r>
            <a:endParaRPr lang="en-US" altLang="ja-JP" sz="28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0678F8-3F3E-46AA-9EDD-3101E17CB261}"/>
              </a:ext>
            </a:extLst>
          </p:cNvPr>
          <p:cNvSpPr txBox="1"/>
          <p:nvPr/>
        </p:nvSpPr>
        <p:spPr>
          <a:xfrm>
            <a:off x="753033" y="1783457"/>
            <a:ext cx="28192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短期の移動平均</a:t>
            </a:r>
            <a:endParaRPr lang="en-US" sz="2800" b="1" dirty="0">
              <a:solidFill>
                <a:schemeClr val="bg1"/>
              </a:solidFill>
            </a:endParaRPr>
          </a:p>
          <a:p>
            <a:pPr algn="ctr"/>
            <a:r>
              <a:rPr lang="ja-JP" altLang="en-US" sz="6000" b="1" dirty="0">
                <a:solidFill>
                  <a:schemeClr val="bg1"/>
                </a:solidFill>
              </a:rPr>
              <a:t>＞</a:t>
            </a:r>
            <a:br>
              <a:rPr lang="en-US" altLang="ja-JP" sz="2800" b="1" dirty="0">
                <a:solidFill>
                  <a:schemeClr val="bg1"/>
                </a:solidFill>
              </a:rPr>
            </a:br>
            <a:r>
              <a:rPr lang="ja-JP" altLang="en-US" sz="2800" b="1" dirty="0">
                <a:solidFill>
                  <a:schemeClr val="bg1"/>
                </a:solidFill>
              </a:rPr>
              <a:t>長期の移動平均</a:t>
            </a:r>
            <a:endParaRPr lang="en-US" altLang="ja-JP" sz="2800" b="1" dirty="0">
              <a:solidFill>
                <a:schemeClr val="bg1"/>
              </a:solidFill>
            </a:endParaRPr>
          </a:p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　</a:t>
            </a:r>
            <a:endParaRPr lang="en-US" altLang="ja-JP" sz="2800" b="1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8CAE71-191C-4110-B41E-E50ED7A5328B}"/>
              </a:ext>
            </a:extLst>
          </p:cNvPr>
          <p:cNvSpPr/>
          <p:nvPr/>
        </p:nvSpPr>
        <p:spPr>
          <a:xfrm>
            <a:off x="753033" y="1690688"/>
            <a:ext cx="2819285" cy="2020700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72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E740925-8AEE-4CD6-B861-D951F2C81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161"/>
            <a:ext cx="12192001" cy="41817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6859" y="-10161"/>
            <a:ext cx="10515600" cy="955041"/>
          </a:xfrm>
        </p:spPr>
        <p:txBody>
          <a:bodyPr>
            <a:normAutofit/>
          </a:bodyPr>
          <a:lstStyle/>
          <a:p>
            <a:pPr algn="r"/>
            <a:r>
              <a:rPr lang="ja-JP" altLang="en-US" b="1" dirty="0">
                <a:latin typeface="+mn-ea"/>
                <a:ea typeface="+mn-ea"/>
              </a:rPr>
              <a:t>ゴールデン クロス</a:t>
            </a:r>
            <a:endParaRPr lang="en-US" b="1" dirty="0">
              <a:latin typeface="+mn-ea"/>
              <a:ea typeface="+mn-ea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0C3394-80C0-4C0C-9B28-5137E4B0F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5518053"/>
            <a:ext cx="6155221" cy="133994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36DAED-D2B3-4476-B340-103268000C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3781" y="4171260"/>
            <a:ext cx="6128219" cy="26867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2253BF-F6D0-43BB-8241-E67A1596FFB6}"/>
              </a:ext>
            </a:extLst>
          </p:cNvPr>
          <p:cNvSpPr txBox="1"/>
          <p:nvPr/>
        </p:nvSpPr>
        <p:spPr>
          <a:xfrm>
            <a:off x="4318000" y="634153"/>
            <a:ext cx="78342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/>
              <a:t>2007</a:t>
            </a:r>
            <a:r>
              <a:rPr lang="ja-JP" altLang="en-US" sz="3600" dirty="0"/>
              <a:t>年ー</a:t>
            </a:r>
            <a:r>
              <a:rPr lang="en-US" altLang="ja-JP" sz="3600" dirty="0"/>
              <a:t>2020</a:t>
            </a:r>
            <a:r>
              <a:rPr lang="ja-JP" altLang="en-US" sz="3600" dirty="0"/>
              <a:t>年</a:t>
            </a:r>
            <a:endParaRPr lang="en-US" altLang="ja-JP" sz="3600" dirty="0"/>
          </a:p>
          <a:p>
            <a:pPr algn="r"/>
            <a:r>
              <a:rPr lang="ja-JP" altLang="en-US" sz="3600" b="1" dirty="0"/>
              <a:t>ユーロ</a:t>
            </a:r>
            <a:r>
              <a:rPr lang="en-US" altLang="ja-JP" sz="3600" b="1" dirty="0"/>
              <a:t>/</a:t>
            </a:r>
            <a:r>
              <a:rPr lang="ja-JP" altLang="en-US" sz="3600" b="1" dirty="0"/>
              <a:t>アメリカドール</a:t>
            </a:r>
            <a:endParaRPr lang="en-US" altLang="ja-JP" sz="3600" b="1" dirty="0"/>
          </a:p>
          <a:p>
            <a:pPr algn="r"/>
            <a:r>
              <a:rPr lang="en-US" sz="3600" dirty="0"/>
              <a:t>EUR/USD H4</a:t>
            </a:r>
          </a:p>
          <a:p>
            <a:pPr algn="r"/>
            <a:endParaRPr lang="en-US" sz="3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A5E98A2-ABFA-486A-891A-4BFAD7B53B6A}"/>
              </a:ext>
            </a:extLst>
          </p:cNvPr>
          <p:cNvSpPr txBox="1"/>
          <p:nvPr/>
        </p:nvSpPr>
        <p:spPr>
          <a:xfrm>
            <a:off x="450727" y="4266103"/>
            <a:ext cx="2292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solidFill>
                  <a:schemeClr val="bg1"/>
                </a:solidFill>
              </a:rPr>
              <a:t>勝った：</a:t>
            </a:r>
            <a:r>
              <a:rPr lang="en-US" altLang="ja-JP" sz="2400" dirty="0">
                <a:solidFill>
                  <a:schemeClr val="bg1"/>
                </a:solidFill>
              </a:rPr>
              <a:t>32</a:t>
            </a:r>
          </a:p>
          <a:p>
            <a:r>
              <a:rPr lang="ja-JP" altLang="en-US" sz="2400" dirty="0">
                <a:solidFill>
                  <a:schemeClr val="bg1"/>
                </a:solidFill>
              </a:rPr>
              <a:t>負けた：</a:t>
            </a:r>
            <a:r>
              <a:rPr lang="en-US" altLang="ja-JP" sz="2400" dirty="0">
                <a:solidFill>
                  <a:schemeClr val="bg1"/>
                </a:solidFill>
              </a:rPr>
              <a:t>102</a:t>
            </a:r>
          </a:p>
          <a:p>
            <a:r>
              <a:rPr lang="ja-JP" altLang="en-US" sz="2400" dirty="0">
                <a:solidFill>
                  <a:schemeClr val="bg1"/>
                </a:solidFill>
              </a:rPr>
              <a:t>勝率     ：</a:t>
            </a:r>
            <a:r>
              <a:rPr lang="en-US" altLang="ja-JP" sz="2400" dirty="0">
                <a:solidFill>
                  <a:schemeClr val="bg1"/>
                </a:solidFill>
              </a:rPr>
              <a:t>23.8%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F0CF37-1062-4815-84CB-705C5C459212}"/>
              </a:ext>
            </a:extLst>
          </p:cNvPr>
          <p:cNvSpPr txBox="1"/>
          <p:nvPr/>
        </p:nvSpPr>
        <p:spPr>
          <a:xfrm>
            <a:off x="3359061" y="4317724"/>
            <a:ext cx="25657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solidFill>
                  <a:schemeClr val="bg1"/>
                </a:solidFill>
              </a:rPr>
              <a:t>取引数量：</a:t>
            </a:r>
            <a:r>
              <a:rPr lang="en-US" altLang="ja-JP" sz="2400" dirty="0">
                <a:solidFill>
                  <a:schemeClr val="bg1"/>
                </a:solidFill>
              </a:rPr>
              <a:t>134</a:t>
            </a:r>
          </a:p>
          <a:p>
            <a:r>
              <a:rPr lang="ja-JP" altLang="en-US" sz="2400" dirty="0">
                <a:solidFill>
                  <a:schemeClr val="bg1"/>
                </a:solidFill>
              </a:rPr>
              <a:t>純利益：</a:t>
            </a:r>
            <a:r>
              <a:rPr lang="en-US" altLang="ja-JP" sz="2400" dirty="0">
                <a:solidFill>
                  <a:schemeClr val="bg1"/>
                </a:solidFill>
              </a:rPr>
              <a:t>2658.63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8083089-1CE4-42B1-9B23-3580121852F1}"/>
              </a:ext>
            </a:extLst>
          </p:cNvPr>
          <p:cNvCxnSpPr/>
          <p:nvPr/>
        </p:nvCxnSpPr>
        <p:spPr>
          <a:xfrm flipH="1" flipV="1">
            <a:off x="6096000" y="2530258"/>
            <a:ext cx="1181622" cy="240499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308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6B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5A772-0C03-47A2-B5A6-5F1A98E79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93926"/>
            <a:ext cx="9144000" cy="1470148"/>
          </a:xfrm>
        </p:spPr>
        <p:txBody>
          <a:bodyPr>
            <a:normAutofit/>
          </a:bodyPr>
          <a:lstStyle/>
          <a:p>
            <a:r>
              <a:rPr lang="ja-JP" altLang="en-US" sz="8000" b="1" dirty="0">
                <a:solidFill>
                  <a:schemeClr val="bg1"/>
                </a:solidFill>
                <a:latin typeface="+mn-ea"/>
                <a:ea typeface="+mn-ea"/>
              </a:rPr>
              <a:t>リスク管理ツール</a:t>
            </a:r>
            <a:endParaRPr lang="en-US" sz="80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65559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6B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4400" b="1" dirty="0">
                <a:solidFill>
                  <a:schemeClr val="bg1"/>
                </a:solidFill>
                <a:latin typeface="+mn-ea"/>
                <a:ea typeface="+mn-ea"/>
              </a:rPr>
              <a:t>リスク管理ツール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68860-AFF1-4583-AAB7-98C0AE1B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223" y="1191532"/>
            <a:ext cx="5278646" cy="530134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ja-JP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ja-JP" altLang="en-US" dirty="0">
                <a:solidFill>
                  <a:schemeClr val="bg1"/>
                </a:solidFill>
              </a:rPr>
              <a:t>もしこんなシステム・売買ルールを使って、</a:t>
            </a:r>
            <a:r>
              <a:rPr lang="en-US" altLang="ja-JP" dirty="0">
                <a:solidFill>
                  <a:schemeClr val="bg1"/>
                </a:solidFill>
              </a:rPr>
              <a:t>X </a:t>
            </a:r>
            <a:r>
              <a:rPr lang="ja-JP" altLang="en-US" dirty="0">
                <a:solidFill>
                  <a:schemeClr val="bg1"/>
                </a:solidFill>
              </a:rPr>
              <a:t>回の取引をしたらお金の動向はどんな形になるかを表せる。</a:t>
            </a:r>
          </a:p>
          <a:p>
            <a:endParaRPr lang="en-US" altLang="ja-JP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98B9CA-A0DA-4835-82EC-D075B464C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791" y="1679862"/>
            <a:ext cx="6003432" cy="43246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29B940-D533-468B-8423-63D9D22AA29E}"/>
              </a:ext>
            </a:extLst>
          </p:cNvPr>
          <p:cNvSpPr txBox="1"/>
          <p:nvPr/>
        </p:nvSpPr>
        <p:spPr>
          <a:xfrm>
            <a:off x="0" y="2780374"/>
            <a:ext cx="87119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600" b="1" dirty="0">
                <a:solidFill>
                  <a:schemeClr val="bg1"/>
                </a:solidFill>
              </a:rPr>
              <a:t>お金</a:t>
            </a:r>
            <a:endParaRPr 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5199EB-FDD9-4895-9C4D-AAF2F34C875E}"/>
              </a:ext>
            </a:extLst>
          </p:cNvPr>
          <p:cNvSpPr txBox="1"/>
          <p:nvPr/>
        </p:nvSpPr>
        <p:spPr>
          <a:xfrm>
            <a:off x="1574714" y="6004544"/>
            <a:ext cx="48395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4400" b="1" dirty="0">
                <a:solidFill>
                  <a:schemeClr val="bg1"/>
                </a:solidFill>
              </a:rPr>
              <a:t>取引数量</a:t>
            </a:r>
            <a:r>
              <a:rPr lang="en-US" altLang="ja-JP" sz="4400" b="1" dirty="0">
                <a:solidFill>
                  <a:schemeClr val="bg1"/>
                </a:solidFill>
              </a:rPr>
              <a:t>(1000</a:t>
            </a:r>
            <a:r>
              <a:rPr lang="ja-JP" altLang="en-US" sz="4400" b="1" dirty="0">
                <a:solidFill>
                  <a:schemeClr val="bg1"/>
                </a:solidFill>
              </a:rPr>
              <a:t>回</a:t>
            </a:r>
            <a:r>
              <a:rPr lang="en-US" altLang="ja-JP" sz="4400" b="1" dirty="0">
                <a:solidFill>
                  <a:schemeClr val="bg1"/>
                </a:solidFill>
              </a:rPr>
              <a:t>)</a:t>
            </a:r>
            <a:endParaRPr 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0846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8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5A772-0C03-47A2-B5A6-5F1A98E797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ja-JP" sz="8000" b="1" dirty="0">
                <a:solidFill>
                  <a:schemeClr val="bg1"/>
                </a:solidFill>
                <a:latin typeface="+mn-ea"/>
                <a:ea typeface="+mn-ea"/>
              </a:rPr>
              <a:t>API</a:t>
            </a:r>
            <a:r>
              <a:rPr lang="ja-JP" altLang="en-US" sz="8000" b="1" dirty="0">
                <a:solidFill>
                  <a:schemeClr val="bg1"/>
                </a:solidFill>
                <a:latin typeface="+mn-ea"/>
                <a:ea typeface="+mn-ea"/>
              </a:rPr>
              <a:t>資料を取得</a:t>
            </a:r>
            <a:endParaRPr lang="en-US" sz="80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7C4B71-0200-4738-82C5-E890EE531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0638"/>
            <a:ext cx="9144000" cy="1655762"/>
          </a:xfrm>
        </p:spPr>
        <p:txBody>
          <a:bodyPr/>
          <a:lstStyle/>
          <a:p>
            <a:r>
              <a:rPr lang="en-US" altLang="ja-JP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FX</a:t>
            </a:r>
            <a:r>
              <a:rPr lang="ja-JP" altLang="en-US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を使う時は市場の資料を参考にする必要があるので、プログラミングを便利になるようにします。</a:t>
            </a:r>
          </a:p>
        </p:txBody>
      </p:sp>
    </p:spTree>
    <p:extLst>
      <p:ext uri="{BB962C8B-B14F-4D97-AF65-F5344CB8AC3E}">
        <p14:creationId xmlns:p14="http://schemas.microsoft.com/office/powerpoint/2010/main" val="1844251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8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>
                <a:solidFill>
                  <a:schemeClr val="bg1"/>
                </a:solidFill>
              </a:rPr>
              <a:t>yahoo</a:t>
            </a:r>
            <a:r>
              <a:rPr lang="ja-JP" altLang="en-US" b="1" dirty="0">
                <a:solidFill>
                  <a:schemeClr val="bg1"/>
                </a:solidFill>
              </a:rPr>
              <a:t>市場の</a:t>
            </a:r>
            <a:r>
              <a:rPr lang="en-US" altLang="ja-JP" b="1" dirty="0">
                <a:solidFill>
                  <a:schemeClr val="bg1"/>
                </a:solidFill>
              </a:rPr>
              <a:t>API</a:t>
            </a:r>
            <a:r>
              <a:rPr lang="ja-JP" altLang="en-US" b="1" dirty="0">
                <a:solidFill>
                  <a:schemeClr val="bg1"/>
                </a:solidFill>
              </a:rPr>
              <a:t>資料を取得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68860-AFF1-4583-AAB7-98C0AE1BE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chemeClr val="bg1"/>
                </a:solidFill>
              </a:rPr>
              <a:t>Python</a:t>
            </a:r>
            <a:r>
              <a:rPr lang="ja-JP" altLang="en-US" dirty="0">
                <a:solidFill>
                  <a:schemeClr val="bg1"/>
                </a:solidFill>
              </a:rPr>
              <a:t>でネット上の</a:t>
            </a:r>
            <a:r>
              <a:rPr lang="en-US" altLang="ja-JP" dirty="0">
                <a:solidFill>
                  <a:schemeClr val="bg1"/>
                </a:solidFill>
              </a:rPr>
              <a:t>YAHOO</a:t>
            </a:r>
            <a:r>
              <a:rPr lang="ja-JP" altLang="en-US" dirty="0">
                <a:solidFill>
                  <a:schemeClr val="bg1"/>
                </a:solidFill>
              </a:rPr>
              <a:t>の資料と取得してテーブル作成します。</a:t>
            </a:r>
          </a:p>
          <a:p>
            <a:pPr marL="0" indent="0">
              <a:buNone/>
            </a:pPr>
            <a:endParaRPr lang="ja-JP" altLang="en-US" dirty="0">
              <a:solidFill>
                <a:schemeClr val="bg1"/>
              </a:solidFill>
            </a:endParaRPr>
          </a:p>
        </p:txBody>
      </p:sp>
      <p:pic>
        <p:nvPicPr>
          <p:cNvPr id="6" name="図 6">
            <a:extLst>
              <a:ext uri="{FF2B5EF4-FFF2-40B4-BE49-F238E27FC236}">
                <a16:creationId xmlns:a16="http://schemas.microsoft.com/office/drawing/2014/main" id="{4121EDD0-9579-4FFE-B50D-E6CC519F3B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26" y="3024893"/>
            <a:ext cx="7380514" cy="1792242"/>
          </a:xfrm>
          <a:prstGeom prst="rect">
            <a:avLst/>
          </a:prstGeom>
        </p:spPr>
      </p:pic>
      <p:pic>
        <p:nvPicPr>
          <p:cNvPr id="7" name="図 11">
            <a:extLst>
              <a:ext uri="{FF2B5EF4-FFF2-40B4-BE49-F238E27FC236}">
                <a16:creationId xmlns:a16="http://schemas.microsoft.com/office/drawing/2014/main" id="{0C061EEC-C685-466D-B99E-A3A9D6037B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4386" y="2852057"/>
            <a:ext cx="4384316" cy="3178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786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8E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>
                <a:solidFill>
                  <a:schemeClr val="bg1"/>
                </a:solidFill>
              </a:rPr>
              <a:t>ウェブに追加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68860-AFF1-4583-AAB7-98C0AE1BE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dirty="0">
                <a:solidFill>
                  <a:schemeClr val="bg1"/>
                </a:solidFill>
              </a:rPr>
              <a:t>最後にできたプログラミングを直接ウェブに追加します。</a:t>
            </a:r>
          </a:p>
          <a:p>
            <a:pPr marL="0" indent="0">
              <a:buNone/>
            </a:pPr>
            <a:endParaRPr lang="ja-JP" alt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266C0D3-A5CB-40DA-9005-0C11FA65A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510" y="2558121"/>
            <a:ext cx="10126980" cy="3934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8355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5A772-0C03-47A2-B5A6-5F1A98E79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12350044" cy="2919059"/>
          </a:xfrm>
        </p:spPr>
        <p:txBody>
          <a:bodyPr>
            <a:norm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latin typeface="+mn-ea"/>
                <a:ea typeface="+mn-ea"/>
              </a:rPr>
              <a:t>ご清聴ありがとうございました</a:t>
            </a:r>
            <a:endParaRPr lang="en-US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65589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latin typeface="+mn-ea"/>
                <a:ea typeface="+mn-ea"/>
              </a:rPr>
              <a:t>メンバー</a:t>
            </a:r>
            <a:endParaRPr lang="en-US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30A538-7708-45DF-B30A-A77D2FF5E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b="1" dirty="0">
                <a:solidFill>
                  <a:schemeClr val="bg2"/>
                </a:solidFill>
                <a:latin typeface="+mn-ea"/>
              </a:rPr>
              <a:t>					</a:t>
            </a:r>
          </a:p>
          <a:p>
            <a:pPr marL="0" indent="0">
              <a:buNone/>
            </a:pPr>
            <a:endParaRPr lang="en-US" sz="4000" b="1" dirty="0">
              <a:solidFill>
                <a:schemeClr val="bg2"/>
              </a:solidFill>
              <a:latin typeface="+mn-ea"/>
            </a:endParaRPr>
          </a:p>
          <a:p>
            <a:pPr marL="0" indent="0">
              <a:buNone/>
            </a:pPr>
            <a:r>
              <a:rPr lang="ja-JP" altLang="en-US" sz="4000" b="1" dirty="0">
                <a:solidFill>
                  <a:schemeClr val="bg2"/>
                </a:solidFill>
                <a:latin typeface="+mn-ea"/>
              </a:rPr>
              <a:t>          エドワード オーウェン</a:t>
            </a:r>
            <a:r>
              <a:rPr lang="en-US" altLang="ja-JP" sz="4000" b="1" dirty="0">
                <a:solidFill>
                  <a:schemeClr val="bg2"/>
                </a:solidFill>
                <a:latin typeface="+mn-ea"/>
              </a:rPr>
              <a:t>(</a:t>
            </a:r>
            <a:r>
              <a:rPr lang="ja-JP" altLang="en-US" sz="4000" b="1" dirty="0">
                <a:solidFill>
                  <a:schemeClr val="bg2"/>
                </a:solidFill>
                <a:latin typeface="+mn-ea"/>
              </a:rPr>
              <a:t>リーダー</a:t>
            </a:r>
            <a:r>
              <a:rPr lang="en-US" altLang="ja-JP" sz="4000" b="1" dirty="0">
                <a:solidFill>
                  <a:schemeClr val="bg2"/>
                </a:solidFill>
                <a:latin typeface="+mn-ea"/>
              </a:rPr>
              <a:t>)</a:t>
            </a:r>
            <a:br>
              <a:rPr lang="en-US" altLang="ja-JP" sz="4000" b="1" dirty="0">
                <a:solidFill>
                  <a:schemeClr val="bg2"/>
                </a:solidFill>
                <a:latin typeface="+mn-ea"/>
              </a:rPr>
            </a:br>
            <a:r>
              <a:rPr lang="en-US" altLang="ja-JP" sz="4000" b="1" dirty="0">
                <a:solidFill>
                  <a:schemeClr val="bg2"/>
                </a:solidFill>
                <a:latin typeface="+mn-ea"/>
              </a:rPr>
              <a:t>          </a:t>
            </a:r>
            <a:r>
              <a:rPr lang="ja-JP" altLang="en-US" sz="4000" b="1" dirty="0">
                <a:solidFill>
                  <a:schemeClr val="bg2"/>
                </a:solidFill>
                <a:latin typeface="+mn-ea"/>
              </a:rPr>
              <a:t>トゥムル ウイルス</a:t>
            </a:r>
            <a:br>
              <a:rPr lang="en-US" altLang="ja-JP" sz="4000" b="1" dirty="0">
                <a:solidFill>
                  <a:schemeClr val="bg2"/>
                </a:solidFill>
                <a:latin typeface="+mn-ea"/>
              </a:rPr>
            </a:br>
            <a:r>
              <a:rPr lang="en-US" altLang="ja-JP" sz="4000" b="1" dirty="0">
                <a:solidFill>
                  <a:schemeClr val="bg2"/>
                </a:solidFill>
                <a:latin typeface="+mn-ea"/>
              </a:rPr>
              <a:t>          </a:t>
            </a:r>
            <a:r>
              <a:rPr lang="ja-JP" altLang="en-US" sz="4000" b="1" dirty="0">
                <a:solidFill>
                  <a:schemeClr val="bg2"/>
                </a:solidFill>
                <a:latin typeface="+mn-ea"/>
              </a:rPr>
              <a:t>ワンカンショウ</a:t>
            </a:r>
            <a:endParaRPr lang="en-US" sz="4000" b="1" dirty="0">
              <a:solidFill>
                <a:schemeClr val="bg2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59039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latin typeface="+mn-ea"/>
                <a:ea typeface="+mn-ea"/>
              </a:rPr>
              <a:t>ゴジラとは？</a:t>
            </a:r>
            <a:endParaRPr lang="en-US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68860-AFF1-4583-AAB7-98C0AE1B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663" y="1825625"/>
            <a:ext cx="958641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バックトレーダー</a:t>
            </a: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(</a:t>
            </a: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Backtrader</a:t>
            </a: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)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というパイソン</a:t>
            </a: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(Python)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ライブラリ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ーを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ウエブ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に実行するシステムです。 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indent="0">
              <a:buNone/>
            </a:pPr>
            <a:endParaRPr lang="en-US" altLang="ja-JP" dirty="0">
              <a:solidFill>
                <a:srgbClr val="DCDDDE"/>
              </a:solidFill>
              <a:latin typeface="Whitney"/>
            </a:endParaRPr>
          </a:p>
          <a:p>
            <a:pPr marL="0" indent="0">
              <a:buNone/>
            </a:pPr>
            <a:endParaRPr lang="en-US" altLang="ja-JP" dirty="0">
              <a:solidFill>
                <a:srgbClr val="DCDDDE"/>
              </a:solidFill>
              <a:latin typeface="Whitney"/>
            </a:endParaRPr>
          </a:p>
          <a:p>
            <a:pPr marL="0" indent="0">
              <a:buNone/>
            </a:pPr>
            <a:endParaRPr lang="en-US" altLang="ja-JP" dirty="0">
              <a:solidFill>
                <a:srgbClr val="DCDDDE"/>
              </a:solidFill>
              <a:latin typeface="Whitney"/>
            </a:endParaRPr>
          </a:p>
          <a:p>
            <a:pPr marL="0" indent="0">
              <a:buNone/>
            </a:pP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バックトレーダー</a:t>
            </a:r>
            <a:r>
              <a:rPr lang="ja-JP" altLang="en-US" b="1" dirty="0">
                <a:solidFill>
                  <a:srgbClr val="DCDDDE"/>
                </a:solidFill>
                <a:latin typeface="Whitney"/>
              </a:rPr>
              <a:t>とは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？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 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indent="0">
              <a:buNone/>
            </a:pP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Backtrader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は株や</a:t>
            </a: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fx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などの取引のバックテスト（</a:t>
            </a:r>
            <a:r>
              <a:rPr lang="en-US" altLang="ja-JP" b="0" i="0" dirty="0" err="1">
                <a:solidFill>
                  <a:srgbClr val="DCDDDE"/>
                </a:solidFill>
                <a:effectLst/>
                <a:latin typeface="Whitney"/>
              </a:rPr>
              <a:t>Backtest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）をするライブラリです。</a:t>
            </a:r>
            <a:br>
              <a:rPr lang="ja-JP" altLang="en-US" dirty="0"/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1E7FF-8FCF-43AA-B391-F6A740BA9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9075" y="2760328"/>
            <a:ext cx="1867652" cy="186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380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latin typeface="+mn-ea"/>
                <a:ea typeface="+mn-ea"/>
              </a:rPr>
              <a:t>言語やフレームワーク</a:t>
            </a:r>
            <a:endParaRPr lang="en-US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68860-AFF1-4583-AAB7-98C0AE1B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2668"/>
            <a:ext cx="10515600" cy="46302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プログラミング言語</a:t>
            </a:r>
            <a:endParaRPr lang="en-US" altLang="ja-JP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ja-JP" dirty="0">
                <a:solidFill>
                  <a:schemeClr val="bg1"/>
                </a:solidFill>
              </a:rPr>
              <a:t>Python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HTML/CSS/</a:t>
            </a:r>
            <a:r>
              <a:rPr lang="en-US" altLang="ja-JP" dirty="0" err="1">
                <a:solidFill>
                  <a:schemeClr val="bg1"/>
                </a:solidFill>
              </a:rPr>
              <a:t>Javascript</a:t>
            </a:r>
            <a:endParaRPr lang="en-US" altLang="ja-JP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ja-JP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ja-JP" alt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ライブラリ・フレームワーク</a:t>
            </a:r>
            <a:endParaRPr lang="en-US" altLang="ja-JP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altLang="ja-JP" dirty="0" err="1">
                <a:solidFill>
                  <a:schemeClr val="bg1"/>
                </a:solidFill>
              </a:rPr>
              <a:t>Backtrader</a:t>
            </a:r>
            <a:endParaRPr lang="en-US" altLang="ja-JP" dirty="0">
              <a:solidFill>
                <a:schemeClr val="bg1"/>
              </a:solidFill>
            </a:endParaRPr>
          </a:p>
          <a:p>
            <a:r>
              <a:rPr lang="en-US" altLang="ja-JP" dirty="0">
                <a:solidFill>
                  <a:schemeClr val="bg1"/>
                </a:solidFill>
              </a:rPr>
              <a:t>Flask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Matplotlib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chart.js</a:t>
            </a:r>
          </a:p>
          <a:p>
            <a:endParaRPr lang="en-US" altLang="ja-JP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ja-JP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235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>
                <a:solidFill>
                  <a:schemeClr val="bg1"/>
                </a:solidFill>
                <a:latin typeface="+mn-ea"/>
                <a:ea typeface="+mn-ea"/>
              </a:rPr>
              <a:t>機能</a:t>
            </a:r>
            <a:endParaRPr lang="en-US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68860-AFF1-4583-AAB7-98C0AE1B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6913"/>
            <a:ext cx="10515600" cy="5301343"/>
          </a:xfrm>
        </p:spPr>
        <p:txBody>
          <a:bodyPr>
            <a:normAutofit/>
          </a:bodyPr>
          <a:lstStyle/>
          <a:p>
            <a:r>
              <a:rPr lang="ja-JP" altLang="en-US" dirty="0">
                <a:solidFill>
                  <a:schemeClr val="bg1"/>
                </a:solidFill>
              </a:rPr>
              <a:t>ログインシステム</a:t>
            </a:r>
            <a:endParaRPr lang="en-US" altLang="ja-JP" dirty="0">
              <a:solidFill>
                <a:schemeClr val="bg1"/>
              </a:solidFill>
            </a:endParaRPr>
          </a:p>
          <a:p>
            <a:r>
              <a:rPr lang="ja-JP" altLang="en-US" dirty="0">
                <a:solidFill>
                  <a:schemeClr val="bg1"/>
                </a:solidFill>
              </a:rPr>
              <a:t>バックテスト機能</a:t>
            </a:r>
            <a:r>
              <a:rPr lang="en-US" altLang="ja-JP" dirty="0">
                <a:solidFill>
                  <a:schemeClr val="bg1"/>
                </a:solidFill>
              </a:rPr>
              <a:t>(</a:t>
            </a:r>
            <a:r>
              <a:rPr lang="en-US" altLang="ja-JP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70%</a:t>
            </a:r>
            <a:r>
              <a:rPr lang="ja-JP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完成</a:t>
            </a:r>
            <a:r>
              <a:rPr lang="en-US" altLang="ja-JP" dirty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ja-JP" altLang="en-US" dirty="0">
                <a:solidFill>
                  <a:schemeClr val="bg1"/>
                </a:solidFill>
              </a:rPr>
              <a:t>値入れ</a:t>
            </a:r>
            <a:endParaRPr lang="en-US" altLang="ja-JP" dirty="0">
              <a:solidFill>
                <a:schemeClr val="bg1"/>
              </a:solidFill>
            </a:endParaRPr>
          </a:p>
          <a:p>
            <a:pPr lvl="1"/>
            <a:r>
              <a:rPr lang="ja-JP" altLang="en-US" dirty="0">
                <a:solidFill>
                  <a:schemeClr val="bg1"/>
                </a:solidFill>
              </a:rPr>
              <a:t>パフォーマンス</a:t>
            </a:r>
            <a:endParaRPr lang="en-US" altLang="ja-JP" dirty="0">
              <a:solidFill>
                <a:schemeClr val="bg1"/>
              </a:solidFill>
            </a:endParaRPr>
          </a:p>
          <a:p>
            <a:pPr lvl="1"/>
            <a:r>
              <a:rPr lang="ja-JP" altLang="en-US" dirty="0">
                <a:solidFill>
                  <a:schemeClr val="bg1"/>
                </a:solidFill>
              </a:rPr>
              <a:t>例ストラテジー</a:t>
            </a:r>
            <a:r>
              <a:rPr lang="en-US" altLang="ja-JP" dirty="0">
                <a:solidFill>
                  <a:schemeClr val="bg1"/>
                </a:solidFill>
              </a:rPr>
              <a:t>()</a:t>
            </a:r>
          </a:p>
          <a:p>
            <a:pPr lvl="1"/>
            <a:r>
              <a:rPr lang="ja-JP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チャート</a:t>
            </a:r>
            <a:endParaRPr lang="en-US" altLang="ja-JP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ja-JP" alt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履歴</a:t>
            </a:r>
            <a:endParaRPr lang="en-US" altLang="ja-JP" dirty="0">
              <a:solidFill>
                <a:schemeClr val="bg1"/>
              </a:solidFill>
            </a:endParaRPr>
          </a:p>
          <a:p>
            <a:r>
              <a:rPr lang="ja-JP" altLang="en-US" dirty="0">
                <a:solidFill>
                  <a:schemeClr val="bg1"/>
                </a:solidFill>
              </a:rPr>
              <a:t>リスク管理ツール</a:t>
            </a:r>
            <a:r>
              <a:rPr lang="en-US" altLang="ja-JP" dirty="0">
                <a:solidFill>
                  <a:schemeClr val="bg1"/>
                </a:solidFill>
              </a:rPr>
              <a:t>(Risk Management)</a:t>
            </a:r>
          </a:p>
          <a:p>
            <a:pPr lvl="1"/>
            <a:r>
              <a:rPr lang="ja-JP" altLang="en-US" dirty="0">
                <a:solidFill>
                  <a:schemeClr val="bg1"/>
                </a:solidFill>
              </a:rPr>
              <a:t>値入れ</a:t>
            </a:r>
            <a:endParaRPr lang="en-US" altLang="ja-JP" dirty="0">
              <a:solidFill>
                <a:schemeClr val="bg1"/>
              </a:solidFill>
            </a:endParaRPr>
          </a:p>
          <a:p>
            <a:pPr lvl="1"/>
            <a:r>
              <a:rPr lang="ja-JP" altLang="en-US" dirty="0">
                <a:solidFill>
                  <a:schemeClr val="bg1"/>
                </a:solidFill>
              </a:rPr>
              <a:t>チャート</a:t>
            </a:r>
            <a:endParaRPr lang="en-US" altLang="ja-JP" dirty="0">
              <a:solidFill>
                <a:schemeClr val="bg1"/>
              </a:solidFill>
            </a:endParaRPr>
          </a:p>
          <a:p>
            <a:pPr lvl="1"/>
            <a:r>
              <a:rPr lang="ja-JP" altLang="en-US" dirty="0">
                <a:solidFill>
                  <a:schemeClr val="bg1"/>
                </a:solidFill>
              </a:rPr>
              <a:t>パフォーマンス</a:t>
            </a:r>
            <a:endParaRPr lang="en-US" altLang="ja-JP" dirty="0">
              <a:solidFill>
                <a:schemeClr val="bg1"/>
              </a:solidFill>
            </a:endParaRPr>
          </a:p>
          <a:p>
            <a:r>
              <a:rPr lang="ja-JP" altLang="en-US" dirty="0">
                <a:solidFill>
                  <a:schemeClr val="bg1"/>
                </a:solidFill>
              </a:rPr>
              <a:t>マーケットスクリーナー </a:t>
            </a:r>
            <a:r>
              <a:rPr lang="en-US" altLang="ja-JP" dirty="0">
                <a:solidFill>
                  <a:schemeClr val="bg1"/>
                </a:solidFill>
              </a:rPr>
              <a:t>(Screener)</a:t>
            </a:r>
          </a:p>
        </p:txBody>
      </p:sp>
    </p:spTree>
    <p:extLst>
      <p:ext uri="{BB962C8B-B14F-4D97-AF65-F5344CB8AC3E}">
        <p14:creationId xmlns:p14="http://schemas.microsoft.com/office/powerpoint/2010/main" val="2259407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バックテスト（</a:t>
            </a:r>
            <a:r>
              <a:rPr lang="en-US" altLang="ja-JP" b="1" i="0" dirty="0">
                <a:solidFill>
                  <a:srgbClr val="DCDDDE"/>
                </a:solidFill>
                <a:effectLst/>
                <a:latin typeface="Whitney"/>
              </a:rPr>
              <a:t>Backtest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）とは？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68860-AFF1-4583-AAB7-98C0AE1BE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lvl="1"/>
            <a:r>
              <a:rPr lang="ja-JP" altLang="en-US" sz="4000" b="1" dirty="0">
                <a:solidFill>
                  <a:srgbClr val="DCDDDE"/>
                </a:solidFill>
                <a:latin typeface="Whitney"/>
              </a:rPr>
              <a:t>株の配当 </a:t>
            </a:r>
            <a:r>
              <a:rPr lang="en-US" altLang="ja-JP" sz="4000" b="1" dirty="0">
                <a:solidFill>
                  <a:srgbClr val="DCDDDE"/>
                </a:solidFill>
                <a:latin typeface="Whitney"/>
              </a:rPr>
              <a:t>(Dividends)</a:t>
            </a:r>
            <a:endParaRPr lang="en-US" altLang="ja-JP" sz="4000" b="1" i="0" dirty="0">
              <a:solidFill>
                <a:srgbClr val="DCDDDE"/>
              </a:solidFill>
              <a:effectLst/>
              <a:latin typeface="Whitney"/>
            </a:endParaRPr>
          </a:p>
          <a:p>
            <a:pPr marL="457200" lvl="1" indent="0">
              <a:buNone/>
            </a:pPr>
            <a:endParaRPr lang="en-US" altLang="ja-JP" sz="4000" b="1" i="0" dirty="0">
              <a:solidFill>
                <a:srgbClr val="DCDDDE"/>
              </a:solidFill>
              <a:effectLst/>
              <a:latin typeface="Whitney"/>
            </a:endParaRPr>
          </a:p>
          <a:p>
            <a:pPr lvl="1"/>
            <a:r>
              <a:rPr lang="ja-JP" altLang="en-US" sz="4000" b="1" i="0" dirty="0">
                <a:solidFill>
                  <a:srgbClr val="DCDDDE"/>
                </a:solidFill>
                <a:effectLst/>
                <a:latin typeface="Whitney"/>
              </a:rPr>
              <a:t>資本利得 </a:t>
            </a:r>
            <a:r>
              <a:rPr lang="en-US" altLang="ja-JP" sz="4000" b="1" i="0" dirty="0">
                <a:solidFill>
                  <a:srgbClr val="DCDDDE"/>
                </a:solidFill>
                <a:effectLst/>
                <a:latin typeface="Whitney"/>
              </a:rPr>
              <a:t>(Capital Gains)</a:t>
            </a:r>
          </a:p>
          <a:p>
            <a:pPr marL="457200" lvl="1" indent="0">
              <a:buNone/>
            </a:pPr>
            <a:endParaRPr lang="en-US" dirty="0">
              <a:solidFill>
                <a:srgbClr val="DCDDDE"/>
              </a:solidFill>
              <a:latin typeface="Whitney"/>
            </a:endParaRPr>
          </a:p>
          <a:p>
            <a:pPr marL="0" indent="0">
              <a:buNone/>
            </a:pPr>
            <a:endParaRPr lang="en-US" altLang="ja-JP" b="1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indent="0">
              <a:buNone/>
            </a:pPr>
            <a:endParaRPr lang="en-US" altLang="ja-JP" b="1" dirty="0">
              <a:solidFill>
                <a:srgbClr val="DCDDDE"/>
              </a:solidFill>
              <a:latin typeface="Whitney"/>
            </a:endParaRPr>
          </a:p>
          <a:p>
            <a:pPr marL="0" indent="0">
              <a:buNone/>
            </a:pP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私たちは</a:t>
            </a:r>
            <a:r>
              <a:rPr lang="en-US" altLang="ja-JP" b="1" i="0" dirty="0">
                <a:solidFill>
                  <a:srgbClr val="DCDDDE"/>
                </a:solidFill>
                <a:effectLst/>
                <a:latin typeface="Whitney"/>
              </a:rPr>
              <a:t>2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つ目の方法をバックテスト</a:t>
            </a:r>
            <a:r>
              <a:rPr lang="ja-JP" altLang="en-US" b="1" dirty="0">
                <a:solidFill>
                  <a:srgbClr val="DCDDDE"/>
                </a:solidFill>
                <a:latin typeface="Whitney"/>
              </a:rPr>
              <a:t>します</a:t>
            </a:r>
            <a:endParaRPr lang="en-US" altLang="ja-JP" b="1" i="0" dirty="0">
              <a:solidFill>
                <a:srgbClr val="DCDDDE"/>
              </a:solidFill>
              <a:effectLst/>
              <a:latin typeface="Whitney"/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72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>
                <a:solidFill>
                  <a:schemeClr val="bg1"/>
                </a:solidFill>
              </a:rPr>
              <a:t>分析方法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68860-AFF1-4583-AAB7-98C0AE1BE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0713"/>
            <a:ext cx="10515600" cy="5132161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ja-JP" altLang="en-US" dirty="0"/>
            </a:b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1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つ目は 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ファンダメンタル 分析</a:t>
            </a: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(Fundamental Analysis) </a:t>
            </a:r>
          </a:p>
          <a:p>
            <a:pPr marL="0" indent="0">
              <a:buNone/>
            </a:pP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「相場の大きな方向性を掴むために景気動向、金融政策、財政政策などの変化が市場全体にどのような影響 を及ぼすのかを分析するものです。」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indent="0">
              <a:buNone/>
            </a:pPr>
            <a:br>
              <a:rPr lang="ja-JP" altLang="en-US" dirty="0"/>
            </a:b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2</a:t>
            </a: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つ目 は </a:t>
            </a:r>
            <a:r>
              <a:rPr lang="ja-JP" altLang="en-US" b="1" i="0" dirty="0">
                <a:solidFill>
                  <a:srgbClr val="DCDDDE"/>
                </a:solidFill>
                <a:effectLst/>
                <a:latin typeface="Whitney"/>
              </a:rPr>
              <a:t>テクニカル 分析</a:t>
            </a:r>
            <a:r>
              <a:rPr lang="en-US" altLang="ja-JP" b="0" i="0" dirty="0">
                <a:solidFill>
                  <a:srgbClr val="DCDDDE"/>
                </a:solidFill>
                <a:effectLst/>
                <a:latin typeface="Whitney"/>
              </a:rPr>
              <a:t>(Technical Analysis) </a:t>
            </a:r>
          </a:p>
          <a:p>
            <a:pPr marL="0" indent="0">
              <a:buNone/>
            </a:pPr>
            <a:r>
              <a:rPr lang="ja-JP" altLang="en-US" b="0" i="0" dirty="0">
                <a:solidFill>
                  <a:srgbClr val="DCDDDE"/>
                </a:solidFill>
                <a:effectLst/>
                <a:latin typeface="Whitney"/>
              </a:rPr>
              <a:t>「テクニカル分析とはずばり、過去の値動きをチャートで表して、そこからトレンドやパターンなどを把 握し、今後の株価、為替動向を予想するものです。」</a:t>
            </a:r>
            <a:endParaRPr lang="en-US" altLang="ja-JP" b="0" i="0" dirty="0">
              <a:solidFill>
                <a:srgbClr val="DCDDDE"/>
              </a:solidFill>
              <a:effectLst/>
              <a:latin typeface="Whitney"/>
            </a:endParaRPr>
          </a:p>
        </p:txBody>
      </p:sp>
    </p:spTree>
    <p:extLst>
      <p:ext uri="{BB962C8B-B14F-4D97-AF65-F5344CB8AC3E}">
        <p14:creationId xmlns:p14="http://schemas.microsoft.com/office/powerpoint/2010/main" val="3025517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1A12-D3B7-41E8-81D8-28ABEC07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>
                <a:solidFill>
                  <a:schemeClr val="bg1"/>
                </a:solidFill>
              </a:rPr>
              <a:t>つまり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68860-AFF1-4583-AAB7-98C0AE1BE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ja-JP" b="1" dirty="0">
              <a:solidFill>
                <a:srgbClr val="DCDDDE"/>
              </a:solidFill>
              <a:latin typeface="Whitney"/>
            </a:endParaRPr>
          </a:p>
          <a:p>
            <a:pPr marL="0" indent="0">
              <a:buNone/>
            </a:pPr>
            <a:endParaRPr lang="en-US" altLang="ja-JP" sz="3600" b="1" dirty="0">
              <a:solidFill>
                <a:srgbClr val="DCDDDE"/>
              </a:solidFill>
              <a:latin typeface="Whitney"/>
            </a:endParaRPr>
          </a:p>
          <a:p>
            <a:pPr marL="0" indent="0">
              <a:buNone/>
            </a:pPr>
            <a:r>
              <a:rPr lang="ja-JP" altLang="en-US" sz="3600" i="0" dirty="0">
                <a:solidFill>
                  <a:srgbClr val="DCDDDE"/>
                </a:solidFill>
                <a:effectLst/>
                <a:latin typeface="Whitney"/>
              </a:rPr>
              <a:t>バックテストは</a:t>
            </a:r>
            <a:r>
              <a:rPr lang="ja-JP" altLang="en-US" sz="3600" b="1" i="0" dirty="0">
                <a:solidFill>
                  <a:srgbClr val="DCDDDE"/>
                </a:solidFill>
                <a:effectLst/>
                <a:latin typeface="Whitney"/>
              </a:rPr>
              <a:t>テクニカル分析</a:t>
            </a:r>
            <a:r>
              <a:rPr lang="ja-JP" altLang="en-US" sz="3600" i="0" dirty="0">
                <a:solidFill>
                  <a:srgbClr val="DCDDDE"/>
                </a:solidFill>
                <a:effectLst/>
                <a:latin typeface="Whitney"/>
              </a:rPr>
              <a:t>を利用しているシステム</a:t>
            </a:r>
            <a:r>
              <a:rPr lang="en-US" altLang="ja-JP" sz="3600" i="0" dirty="0">
                <a:solidFill>
                  <a:srgbClr val="DCDDDE"/>
                </a:solidFill>
                <a:effectLst/>
                <a:latin typeface="Whitney"/>
              </a:rPr>
              <a:t>(</a:t>
            </a:r>
            <a:r>
              <a:rPr lang="ja-JP" altLang="en-US" sz="3600" i="0" dirty="0">
                <a:solidFill>
                  <a:srgbClr val="DCDDDE"/>
                </a:solidFill>
                <a:effectLst/>
                <a:latin typeface="Whitney"/>
              </a:rPr>
              <a:t>売買ルール</a:t>
            </a:r>
            <a:r>
              <a:rPr lang="en-US" altLang="ja-JP" sz="3600" i="0" dirty="0">
                <a:solidFill>
                  <a:srgbClr val="DCDDDE"/>
                </a:solidFill>
                <a:effectLst/>
                <a:latin typeface="Whitney"/>
              </a:rPr>
              <a:t>)</a:t>
            </a:r>
            <a:r>
              <a:rPr lang="ja-JP" altLang="en-US" sz="3600" i="0" dirty="0">
                <a:solidFill>
                  <a:srgbClr val="DCDDDE"/>
                </a:solidFill>
                <a:effectLst/>
                <a:latin typeface="Whitney"/>
              </a:rPr>
              <a:t>の</a:t>
            </a:r>
            <a:r>
              <a:rPr lang="ja-JP" altLang="en-US" sz="3600" b="1" i="0" dirty="0">
                <a:solidFill>
                  <a:srgbClr val="DCDDDE"/>
                </a:solidFill>
                <a:effectLst/>
                <a:latin typeface="Whitney"/>
              </a:rPr>
              <a:t>有効性を検証</a:t>
            </a:r>
            <a:r>
              <a:rPr lang="ja-JP" altLang="en-US" sz="3600" i="0" dirty="0">
                <a:solidFill>
                  <a:srgbClr val="DCDDDE"/>
                </a:solidFill>
                <a:effectLst/>
                <a:latin typeface="Whitney"/>
              </a:rPr>
              <a:t>する際に、</a:t>
            </a:r>
            <a:r>
              <a:rPr lang="ja-JP" altLang="en-US" sz="3600" b="1" i="0" dirty="0">
                <a:solidFill>
                  <a:srgbClr val="DCDDDE"/>
                </a:solidFill>
                <a:effectLst/>
                <a:latin typeface="Whitney"/>
              </a:rPr>
              <a:t>過去のデータ</a:t>
            </a:r>
            <a:r>
              <a:rPr lang="ja-JP" altLang="en-US" sz="3600" i="0" dirty="0">
                <a:solidFill>
                  <a:srgbClr val="DCDDDE"/>
                </a:solidFill>
                <a:effectLst/>
                <a:latin typeface="Whitney"/>
              </a:rPr>
              <a:t>を用いて、一定期間にどの</a:t>
            </a:r>
            <a:r>
              <a:rPr lang="ja-JP" altLang="en-US" sz="3600" b="1" i="0" dirty="0">
                <a:solidFill>
                  <a:srgbClr val="DCDDDE"/>
                </a:solidFill>
                <a:effectLst/>
                <a:latin typeface="Whitney"/>
              </a:rPr>
              <a:t>程度のパフォーマンスが得られたか</a:t>
            </a:r>
            <a:r>
              <a:rPr lang="ja-JP" altLang="en-US" sz="3600" i="0" dirty="0">
                <a:solidFill>
                  <a:srgbClr val="DCDDDE"/>
                </a:solidFill>
                <a:effectLst/>
                <a:latin typeface="Whitney"/>
              </a:rPr>
              <a:t>をシ</a:t>
            </a:r>
            <a:r>
              <a:rPr lang="ja-JP" altLang="en-US" sz="3600" b="1" i="0" dirty="0">
                <a:solidFill>
                  <a:srgbClr val="DCDDDE"/>
                </a:solidFill>
                <a:effectLst/>
                <a:latin typeface="Whitney"/>
              </a:rPr>
              <a:t>ミュレーション</a:t>
            </a:r>
            <a:r>
              <a:rPr lang="ja-JP" altLang="en-US" sz="3600" i="0" dirty="0">
                <a:solidFill>
                  <a:srgbClr val="DCDDDE"/>
                </a:solidFill>
                <a:effectLst/>
                <a:latin typeface="Whitney"/>
              </a:rPr>
              <a:t>することです。</a:t>
            </a:r>
            <a:endParaRPr lang="en-US" altLang="ja-JP" sz="3600" i="0" dirty="0">
              <a:solidFill>
                <a:srgbClr val="DCDDDE"/>
              </a:solidFill>
              <a:effectLst/>
              <a:latin typeface="Whitney"/>
            </a:endParaRPr>
          </a:p>
          <a:p>
            <a:pPr marL="0" indent="0">
              <a:buNone/>
            </a:pPr>
            <a:endParaRPr lang="en-US" altLang="ja-JP" b="1" i="0" dirty="0">
              <a:solidFill>
                <a:srgbClr val="DCDDDE"/>
              </a:solidFill>
              <a:effectLst/>
              <a:latin typeface="Whitney"/>
            </a:endParaRPr>
          </a:p>
        </p:txBody>
      </p:sp>
    </p:spTree>
    <p:extLst>
      <p:ext uri="{BB962C8B-B14F-4D97-AF65-F5344CB8AC3E}">
        <p14:creationId xmlns:p14="http://schemas.microsoft.com/office/powerpoint/2010/main" val="3400717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5A772-0C03-47A2-B5A6-5F1A98E79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7800"/>
            <a:ext cx="9144000" cy="1422400"/>
          </a:xfrm>
        </p:spPr>
        <p:txBody>
          <a:bodyPr>
            <a:normAutofit/>
          </a:bodyPr>
          <a:lstStyle/>
          <a:p>
            <a:r>
              <a:rPr lang="ja-JP" altLang="en-US" sz="8000" b="1" dirty="0">
                <a:solidFill>
                  <a:schemeClr val="bg1"/>
                </a:solidFill>
                <a:latin typeface="+mn-ea"/>
                <a:ea typeface="+mn-ea"/>
              </a:rPr>
              <a:t>バックテスト機能</a:t>
            </a:r>
            <a:endParaRPr lang="en-US" sz="80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30479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1840</TotalTime>
  <Words>2564</Words>
  <Application>Microsoft Office PowerPoint</Application>
  <PresentationFormat>Widescreen</PresentationFormat>
  <Paragraphs>177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inherit</vt:lpstr>
      <vt:lpstr>Meiryo</vt:lpstr>
      <vt:lpstr>ＭＳ Ｐゴシック</vt:lpstr>
      <vt:lpstr>Whitney</vt:lpstr>
      <vt:lpstr>游ゴシック</vt:lpstr>
      <vt:lpstr>Arial</vt:lpstr>
      <vt:lpstr>Arial</vt:lpstr>
      <vt:lpstr>Calibri</vt:lpstr>
      <vt:lpstr>Calibri Light</vt:lpstr>
      <vt:lpstr>Office Theme</vt:lpstr>
      <vt:lpstr>ゴジラ</vt:lpstr>
      <vt:lpstr>メンバー</vt:lpstr>
      <vt:lpstr>ゴジラとは？</vt:lpstr>
      <vt:lpstr>言語やフレームワーク</vt:lpstr>
      <vt:lpstr>機能</vt:lpstr>
      <vt:lpstr>バックテスト（Backtest）とは？ </vt:lpstr>
      <vt:lpstr>分析方法</vt:lpstr>
      <vt:lpstr>つまり</vt:lpstr>
      <vt:lpstr>バックテスト機能</vt:lpstr>
      <vt:lpstr>Backtraderのみ</vt:lpstr>
      <vt:lpstr>ゴールデン クロス</vt:lpstr>
      <vt:lpstr>ゴールデン クロス</vt:lpstr>
      <vt:lpstr>リスク管理ツール</vt:lpstr>
      <vt:lpstr>リスク管理ツール</vt:lpstr>
      <vt:lpstr>API資料を取得</vt:lpstr>
      <vt:lpstr>yahoo市場のAPI資料を取得</vt:lpstr>
      <vt:lpstr>ウェブに追加</vt:lpstr>
      <vt:lpstr>ご清聴ありがとうございました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ゴジラ</dc:title>
  <dc:creator>Owen Edward</dc:creator>
  <cp:lastModifiedBy>Owen Edward</cp:lastModifiedBy>
  <cp:revision>11</cp:revision>
  <dcterms:created xsi:type="dcterms:W3CDTF">2021-12-10T04:40:05Z</dcterms:created>
  <dcterms:modified xsi:type="dcterms:W3CDTF">2022-01-26T02:41:48Z</dcterms:modified>
</cp:coreProperties>
</file>

<file path=docProps/thumbnail.jpeg>
</file>